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22" r:id="rId3"/>
    <p:sldId id="276" r:id="rId4"/>
    <p:sldId id="313" r:id="rId5"/>
    <p:sldId id="265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1" r:id="rId14"/>
    <p:sldId id="326" r:id="rId15"/>
    <p:sldId id="324" r:id="rId16"/>
    <p:sldId id="312" r:id="rId17"/>
  </p:sldIdLst>
  <p:sldSz cx="9144000" cy="6858000" type="screen4x3"/>
  <p:notesSz cx="4940300" cy="718026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601"/>
    <a:srgbClr val="005D7A"/>
    <a:srgbClr val="007398"/>
    <a:srgbClr val="10BAAE"/>
    <a:srgbClr val="56F0E5"/>
    <a:srgbClr val="A7F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2" autoAdjust="0"/>
    <p:restoredTop sz="94660"/>
  </p:normalViewPr>
  <p:slideViewPr>
    <p:cSldViewPr snapToGrid="0">
      <p:cViewPr varScale="1">
        <p:scale>
          <a:sx n="82" d="100"/>
          <a:sy n="82" d="100"/>
        </p:scale>
        <p:origin x="13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140797" cy="360260"/>
          </a:xfrm>
          <a:prstGeom prst="rect">
            <a:avLst/>
          </a:prstGeom>
        </p:spPr>
        <p:txBody>
          <a:bodyPr vert="horz" lIns="69236" tIns="34618" rIns="69236" bIns="34618" rtlCol="0"/>
          <a:lstStyle>
            <a:lvl1pPr algn="l">
              <a:defRPr sz="9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2798362" y="0"/>
            <a:ext cx="2140797" cy="360260"/>
          </a:xfrm>
          <a:prstGeom prst="rect">
            <a:avLst/>
          </a:prstGeom>
        </p:spPr>
        <p:txBody>
          <a:bodyPr vert="horz" lIns="69236" tIns="34618" rIns="69236" bIns="34618" rtlCol="0"/>
          <a:lstStyle>
            <a:lvl1pPr algn="r">
              <a:defRPr sz="900"/>
            </a:lvl1pPr>
          </a:lstStyle>
          <a:p>
            <a:fld id="{7E2DF9C7-4001-4415-8B2E-7B084941D270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820006"/>
            <a:ext cx="2140797" cy="360258"/>
          </a:xfrm>
          <a:prstGeom prst="rect">
            <a:avLst/>
          </a:prstGeom>
        </p:spPr>
        <p:txBody>
          <a:bodyPr vert="horz" lIns="69236" tIns="34618" rIns="69236" bIns="34618" rtlCol="0" anchor="b"/>
          <a:lstStyle>
            <a:lvl1pPr algn="l">
              <a:defRPr sz="9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2798362" y="6820006"/>
            <a:ext cx="2140797" cy="360258"/>
          </a:xfrm>
          <a:prstGeom prst="rect">
            <a:avLst/>
          </a:prstGeom>
        </p:spPr>
        <p:txBody>
          <a:bodyPr vert="horz" lIns="69236" tIns="34618" rIns="69236" bIns="34618" rtlCol="0" anchor="b"/>
          <a:lstStyle>
            <a:lvl1pPr algn="r">
              <a:defRPr sz="900"/>
            </a:lvl1pPr>
          </a:lstStyle>
          <a:p>
            <a:fld id="{DB0544DD-4581-45C2-B07B-35E0E583BF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262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140797" cy="360260"/>
          </a:xfrm>
          <a:prstGeom prst="rect">
            <a:avLst/>
          </a:prstGeom>
        </p:spPr>
        <p:txBody>
          <a:bodyPr vert="horz" lIns="69236" tIns="34618" rIns="69236" bIns="34618" rtlCol="0"/>
          <a:lstStyle>
            <a:lvl1pPr algn="l">
              <a:defRPr sz="9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2798362" y="0"/>
            <a:ext cx="2140797" cy="360260"/>
          </a:xfrm>
          <a:prstGeom prst="rect">
            <a:avLst/>
          </a:prstGeom>
        </p:spPr>
        <p:txBody>
          <a:bodyPr vert="horz" lIns="69236" tIns="34618" rIns="69236" bIns="34618" rtlCol="0"/>
          <a:lstStyle>
            <a:lvl1pPr algn="r">
              <a:defRPr sz="900"/>
            </a:lvl1pPr>
          </a:lstStyle>
          <a:p>
            <a:fld id="{A92A8D2D-F9F7-43B6-B9FF-B73883C329FB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55663" y="900113"/>
            <a:ext cx="3228975" cy="2422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9236" tIns="34618" rIns="69236" bIns="3461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494030" y="3455502"/>
            <a:ext cx="3952240" cy="2827228"/>
          </a:xfrm>
          <a:prstGeom prst="rect">
            <a:avLst/>
          </a:prstGeom>
        </p:spPr>
        <p:txBody>
          <a:bodyPr vert="horz" lIns="69236" tIns="34618" rIns="69236" bIns="34618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820006"/>
            <a:ext cx="2140797" cy="360258"/>
          </a:xfrm>
          <a:prstGeom prst="rect">
            <a:avLst/>
          </a:prstGeom>
        </p:spPr>
        <p:txBody>
          <a:bodyPr vert="horz" lIns="69236" tIns="34618" rIns="69236" bIns="34618" rtlCol="0" anchor="b"/>
          <a:lstStyle>
            <a:lvl1pPr algn="l"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2798362" y="6820006"/>
            <a:ext cx="2140797" cy="360258"/>
          </a:xfrm>
          <a:prstGeom prst="rect">
            <a:avLst/>
          </a:prstGeom>
        </p:spPr>
        <p:txBody>
          <a:bodyPr vert="horz" lIns="69236" tIns="34618" rIns="69236" bIns="34618" rtlCol="0" anchor="b"/>
          <a:lstStyle>
            <a:lvl1pPr algn="r">
              <a:defRPr sz="900"/>
            </a:lvl1pPr>
          </a:lstStyle>
          <a:p>
            <a:fld id="{1875144B-2663-4BC0-9A02-BD2A866EE7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16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5144B-2663-4BC0-9A02-BD2A866EE76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120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21B7-39AE-4EA4-99DC-8BD34AFBD1A5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4E12-81BA-48AF-87C2-528E7A6066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775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21B7-39AE-4EA4-99DC-8BD34AFBD1A5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4E12-81BA-48AF-87C2-528E7A6066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718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21B7-39AE-4EA4-99DC-8BD34AFBD1A5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4E12-81BA-48AF-87C2-528E7A6066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834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836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89304" y="237469"/>
            <a:ext cx="6294837" cy="1325563"/>
          </a:xfrm>
        </p:spPr>
        <p:txBody>
          <a:bodyPr>
            <a:noAutofit/>
          </a:bodyPr>
          <a:lstStyle>
            <a:lvl1pPr>
              <a:defRPr sz="4400" b="1">
                <a:solidFill>
                  <a:srgbClr val="10BAAE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9304" y="1800502"/>
            <a:ext cx="7644384" cy="466430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5D7A"/>
                </a:solidFill>
              </a:defRPr>
            </a:lvl1pPr>
            <a:lvl2pPr marL="514350" indent="-171450">
              <a:buFont typeface="Wingdings" panose="05000000000000000000" pitchFamily="2" charset="2"/>
              <a:buChar char="§"/>
              <a:defRPr sz="2000" i="1">
                <a:solidFill>
                  <a:srgbClr val="005D7A"/>
                </a:solidFill>
              </a:defRPr>
            </a:lvl2pPr>
            <a:lvl3pPr>
              <a:defRPr sz="1600">
                <a:solidFill>
                  <a:srgbClr val="005D7A"/>
                </a:solidFill>
              </a:defRPr>
            </a:lvl3pPr>
            <a:lvl4pPr>
              <a:defRPr sz="1400">
                <a:solidFill>
                  <a:srgbClr val="005D7A"/>
                </a:solidFill>
              </a:defRPr>
            </a:lvl4pPr>
            <a:lvl5pPr>
              <a:defRPr sz="1400">
                <a:solidFill>
                  <a:srgbClr val="005D7A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CasellaDiTesto 8"/>
          <p:cNvSpPr txBox="1"/>
          <p:nvPr userDrawn="1"/>
        </p:nvSpPr>
        <p:spPr>
          <a:xfrm>
            <a:off x="456293" y="6513647"/>
            <a:ext cx="2045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stefano@famigliaricci.org</a:t>
            </a: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" y="6252829"/>
            <a:ext cx="577343" cy="56859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73" y="0"/>
            <a:ext cx="1191127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7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21B7-39AE-4EA4-99DC-8BD34AFBD1A5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4E12-81BA-48AF-87C2-528E7A6066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734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83600" cy="6858000"/>
          </a:xfrm>
          <a:prstGeom prst="rect">
            <a:avLst/>
          </a:prstGeom>
        </p:spPr>
      </p:pic>
      <p:sp>
        <p:nvSpPr>
          <p:cNvPr id="10" name="CasellaDiTesto 9"/>
          <p:cNvSpPr txBox="1"/>
          <p:nvPr userDrawn="1"/>
        </p:nvSpPr>
        <p:spPr>
          <a:xfrm>
            <a:off x="456293" y="6513647"/>
            <a:ext cx="2045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stefano@famigliaricci.org</a:t>
            </a: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" y="6252829"/>
            <a:ext cx="577343" cy="56859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7300" y="163378"/>
            <a:ext cx="6804000" cy="1325563"/>
          </a:xfrm>
        </p:spPr>
        <p:txBody>
          <a:bodyPr/>
          <a:lstStyle>
            <a:lvl1pPr>
              <a:defRPr lang="it-IT" sz="4400" b="1" kern="1200" smtClean="0">
                <a:solidFill>
                  <a:srgbClr val="10BAAE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44878" y="1736174"/>
            <a:ext cx="3744000" cy="4351338"/>
          </a:xfrm>
        </p:spPr>
        <p:txBody>
          <a:bodyPr/>
          <a:lstStyle>
            <a:lvl1pPr>
              <a:defRPr lang="it-IT" sz="2100" kern="1200" dirty="0" smtClean="0">
                <a:solidFill>
                  <a:srgbClr val="005D7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25500" y="1736174"/>
            <a:ext cx="3744000" cy="4351338"/>
          </a:xfrm>
        </p:spPr>
        <p:txBody>
          <a:bodyPr/>
          <a:lstStyle>
            <a:lvl1pPr>
              <a:defRPr lang="it-IT" sz="2100" kern="1200" dirty="0" smtClean="0">
                <a:solidFill>
                  <a:srgbClr val="005D7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73" y="0"/>
            <a:ext cx="1191127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8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21B7-39AE-4EA4-99DC-8BD34AFBD1A5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4E12-81BA-48AF-87C2-528E7A6066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66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21B7-39AE-4EA4-99DC-8BD34AFBD1A5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4E12-81BA-48AF-87C2-528E7A6066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55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21B7-39AE-4EA4-99DC-8BD34AFBD1A5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4E12-81BA-48AF-87C2-528E7A6066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8852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21B7-39AE-4EA4-99DC-8BD34AFBD1A5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4E12-81BA-48AF-87C2-528E7A6066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095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21B7-39AE-4EA4-99DC-8BD34AFBD1A5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4E12-81BA-48AF-87C2-528E7A6066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060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B21B7-39AE-4EA4-99DC-8BD34AFBD1A5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74E12-81BA-48AF-87C2-528E7A6066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83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3351999"/>
            <a:ext cx="9144000" cy="2050909"/>
          </a:xfrm>
          <a:prstGeom prst="rect">
            <a:avLst/>
          </a:prstGeom>
          <a:solidFill>
            <a:srgbClr val="10BAAE"/>
          </a:solidFill>
          <a:ln>
            <a:solidFill>
              <a:srgbClr val="10B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itolo 9"/>
          <p:cNvSpPr>
            <a:spLocks noGrp="1"/>
          </p:cNvSpPr>
          <p:nvPr>
            <p:ph type="ctrTitle"/>
          </p:nvPr>
        </p:nvSpPr>
        <p:spPr>
          <a:xfrm>
            <a:off x="0" y="3701336"/>
            <a:ext cx="9144000" cy="1354296"/>
          </a:xfrm>
        </p:spPr>
        <p:txBody>
          <a:bodyPr>
            <a:normAutofit/>
          </a:bodyPr>
          <a:lstStyle/>
          <a:p>
            <a:r>
              <a:rPr lang="it-IT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Legge 184: un percorso storico esistenziale dal 1983 ad oggi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8" y="5440806"/>
            <a:ext cx="1366922" cy="134621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079755" y="5741382"/>
            <a:ext cx="28434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5D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Stefano Ricci</a:t>
            </a:r>
          </a:p>
          <a:p>
            <a:pPr algn="ctr"/>
            <a:r>
              <a:rPr lang="it-IT" sz="2000" dirty="0">
                <a:solidFill>
                  <a:srgbClr val="005D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stefano@famigliaricci.org</a:t>
            </a:r>
            <a:br>
              <a:rPr lang="it-IT" sz="2000" dirty="0">
                <a:solidFill>
                  <a:srgbClr val="005D7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solidFill>
                  <a:srgbClr val="005D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www.pensieriepassi.it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13991" t="7411" r="13713"/>
          <a:stretch/>
        </p:blipFill>
        <p:spPr>
          <a:xfrm>
            <a:off x="3999423" y="5772942"/>
            <a:ext cx="4953000" cy="95254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2125" cy="162329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975" y="32770"/>
            <a:ext cx="2831464" cy="96667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951" y="962469"/>
            <a:ext cx="5182097" cy="1690416"/>
          </a:xfrm>
          <a:prstGeom prst="rect">
            <a:avLst/>
          </a:prstGeom>
        </p:spPr>
      </p:pic>
      <p:sp>
        <p:nvSpPr>
          <p:cNvPr id="17" name="Fumetto 3 16"/>
          <p:cNvSpPr/>
          <p:nvPr/>
        </p:nvSpPr>
        <p:spPr>
          <a:xfrm>
            <a:off x="40087" y="2648548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1983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Connettore 1 17"/>
          <p:cNvCxnSpPr/>
          <p:nvPr/>
        </p:nvCxnSpPr>
        <p:spPr>
          <a:xfrm flipV="1">
            <a:off x="555430" y="2954479"/>
            <a:ext cx="1236263" cy="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V="1">
            <a:off x="1581501" y="2954479"/>
            <a:ext cx="1236263" cy="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flipV="1">
            <a:off x="3960122" y="2954479"/>
            <a:ext cx="1236263" cy="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 flipV="1">
            <a:off x="6233968" y="2954479"/>
            <a:ext cx="1236263" cy="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 flipV="1">
            <a:off x="7364812" y="2954479"/>
            <a:ext cx="1236263" cy="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flipV="1">
            <a:off x="2867376" y="2954479"/>
            <a:ext cx="1236263" cy="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umetto 3 18"/>
          <p:cNvSpPr/>
          <p:nvPr/>
        </p:nvSpPr>
        <p:spPr>
          <a:xfrm>
            <a:off x="1252267" y="2648548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1997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Fumetto 3 23"/>
          <p:cNvSpPr/>
          <p:nvPr/>
        </p:nvSpPr>
        <p:spPr>
          <a:xfrm>
            <a:off x="2464447" y="2648548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2001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1" name="Connettore 1 30"/>
          <p:cNvCxnSpPr/>
          <p:nvPr/>
        </p:nvCxnSpPr>
        <p:spPr>
          <a:xfrm flipV="1">
            <a:off x="5040712" y="2954479"/>
            <a:ext cx="1236263" cy="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umetto 3 24"/>
          <p:cNvSpPr/>
          <p:nvPr/>
        </p:nvSpPr>
        <p:spPr>
          <a:xfrm>
            <a:off x="3676627" y="2648548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Fumetto 3 25"/>
          <p:cNvSpPr/>
          <p:nvPr/>
        </p:nvSpPr>
        <p:spPr>
          <a:xfrm>
            <a:off x="4888807" y="2648548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Fumetto 3 26"/>
          <p:cNvSpPr/>
          <p:nvPr/>
        </p:nvSpPr>
        <p:spPr>
          <a:xfrm>
            <a:off x="6100987" y="2648548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Fumetto 3 27"/>
          <p:cNvSpPr/>
          <p:nvPr/>
        </p:nvSpPr>
        <p:spPr>
          <a:xfrm>
            <a:off x="7313167" y="2648548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umetto 3 28"/>
          <p:cNvSpPr/>
          <p:nvPr/>
        </p:nvSpPr>
        <p:spPr>
          <a:xfrm>
            <a:off x="8525349" y="2648548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67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/>
          <p:cNvCxnSpPr/>
          <p:nvPr/>
        </p:nvCxnSpPr>
        <p:spPr>
          <a:xfrm flipV="1">
            <a:off x="525862" y="624934"/>
            <a:ext cx="0" cy="511200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2017: “aggiustamenti” di tiro... Piani e Fondi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9304" y="1800502"/>
            <a:ext cx="6742986" cy="46643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“norme” </a:t>
            </a:r>
          </a:p>
          <a:p>
            <a:r>
              <a:rPr lang="it-IT" dirty="0"/>
              <a:t>L. 47/2017 “Disposizioni in materia di misure di protezione dei minori stranieri non accompagnati” </a:t>
            </a:r>
          </a:p>
          <a:p>
            <a:r>
              <a:rPr lang="it-IT" dirty="0" err="1"/>
              <a:t>D.Lgs.</a:t>
            </a:r>
            <a:r>
              <a:rPr lang="it-IT" dirty="0"/>
              <a:t> n. 147 “Disposizioni per l'introduzione di una misura nazionale di contrasto alla povertà”</a:t>
            </a:r>
          </a:p>
          <a:p>
            <a:endParaRPr lang="it-IT" dirty="0"/>
          </a:p>
          <a:p>
            <a:r>
              <a:rPr lang="it-IT" dirty="0"/>
              <a:t>Linee guida per il diritto allo studio delle alunne e degli alunni fuori dalla famiglia di origine</a:t>
            </a:r>
          </a:p>
          <a:p>
            <a:pPr marL="0" indent="0">
              <a:buNone/>
            </a:pPr>
            <a:endParaRPr lang="it-IT" sz="1800" i="1" dirty="0">
              <a:solidFill>
                <a:srgbClr val="FE6601"/>
              </a:solidFill>
            </a:endParaRPr>
          </a:p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“condizione” </a:t>
            </a:r>
          </a:p>
          <a:p>
            <a:r>
              <a:rPr lang="it-IT" dirty="0"/>
              <a:t>Struttura consolidata e approfondimenti</a:t>
            </a:r>
          </a:p>
          <a:p>
            <a:pPr lvl="1"/>
            <a:r>
              <a:rPr lang="it-IT" dirty="0"/>
              <a:t>2016-2017 La natalità in Italia al 2017: i dati e le possibili cause della bassa natalità; </a:t>
            </a:r>
          </a:p>
          <a:p>
            <a:pPr lvl="1"/>
            <a:r>
              <a:rPr lang="it-IT" dirty="0"/>
              <a:t>2018-2019 Povertà ed esclusione sociale di bambini e bambine, ragazzi e ragazze</a:t>
            </a:r>
          </a:p>
        </p:txBody>
      </p:sp>
      <p:sp>
        <p:nvSpPr>
          <p:cNvPr id="4" name="Fumetto 3 3"/>
          <p:cNvSpPr/>
          <p:nvPr/>
        </p:nvSpPr>
        <p:spPr>
          <a:xfrm>
            <a:off x="237862" y="9842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1983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umetto 3 11"/>
          <p:cNvSpPr/>
          <p:nvPr/>
        </p:nvSpPr>
        <p:spPr>
          <a:xfrm>
            <a:off x="237862" y="88808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1997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umetto 3 12"/>
          <p:cNvSpPr/>
          <p:nvPr/>
        </p:nvSpPr>
        <p:spPr>
          <a:xfrm>
            <a:off x="237862" y="483637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umetto 3 13"/>
          <p:cNvSpPr/>
          <p:nvPr/>
        </p:nvSpPr>
        <p:spPr>
          <a:xfrm>
            <a:off x="237862" y="562603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umetto 3 14"/>
          <p:cNvSpPr/>
          <p:nvPr/>
        </p:nvSpPr>
        <p:spPr>
          <a:xfrm>
            <a:off x="237862" y="1677741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2001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umetto 3 17"/>
          <p:cNvSpPr/>
          <p:nvPr/>
        </p:nvSpPr>
        <p:spPr>
          <a:xfrm>
            <a:off x="237862" y="2467399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Fumetto 3 20"/>
          <p:cNvSpPr/>
          <p:nvPr/>
        </p:nvSpPr>
        <p:spPr>
          <a:xfrm>
            <a:off x="237862" y="3257057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umetto 3 21"/>
          <p:cNvSpPr/>
          <p:nvPr/>
        </p:nvSpPr>
        <p:spPr>
          <a:xfrm>
            <a:off x="237862" y="404671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umetto 3 15"/>
          <p:cNvSpPr/>
          <p:nvPr/>
        </p:nvSpPr>
        <p:spPr>
          <a:xfrm>
            <a:off x="133034" y="3939381"/>
            <a:ext cx="792000" cy="792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>
                <a:solidFill>
                  <a:srgbClr val="FE660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it-IT" sz="2000" dirty="0">
              <a:solidFill>
                <a:srgbClr val="FE660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8087141" y="2504189"/>
            <a:ext cx="96729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2016/17</a:t>
            </a:r>
          </a:p>
          <a:p>
            <a:endParaRPr lang="it-IT" sz="2000" dirty="0"/>
          </a:p>
          <a:p>
            <a:r>
              <a:rPr lang="it-IT" sz="2000" dirty="0"/>
              <a:t>	          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2018/19</a:t>
            </a: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174" y="1137983"/>
            <a:ext cx="1018016" cy="1440000"/>
          </a:xfrm>
          <a:prstGeom prst="rect">
            <a:avLst/>
          </a:prstGeom>
          <a:ln w="0">
            <a:solidFill>
              <a:srgbClr val="005D7A"/>
            </a:solidFill>
          </a:ln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07" y="2823439"/>
            <a:ext cx="1018016" cy="1440000"/>
          </a:xfrm>
          <a:prstGeom prst="rect">
            <a:avLst/>
          </a:prstGeom>
          <a:ln>
            <a:solidFill>
              <a:srgbClr val="005D7A"/>
            </a:solidFill>
          </a:ln>
        </p:spPr>
      </p:pic>
    </p:spTree>
    <p:extLst>
      <p:ext uri="{BB962C8B-B14F-4D97-AF65-F5344CB8AC3E}">
        <p14:creationId xmlns:p14="http://schemas.microsoft.com/office/powerpoint/2010/main" val="288380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/>
          <p:cNvCxnSpPr/>
          <p:nvPr/>
        </p:nvCxnSpPr>
        <p:spPr>
          <a:xfrm flipV="1">
            <a:off x="525862" y="624934"/>
            <a:ext cx="0" cy="511200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2022: timori e speranze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“norme” </a:t>
            </a:r>
          </a:p>
          <a:p>
            <a:r>
              <a:rPr lang="it-IT" dirty="0" err="1"/>
              <a:t>D.Lgs.</a:t>
            </a:r>
            <a:r>
              <a:rPr lang="it-IT" dirty="0"/>
              <a:t> 10 ottobre 2022, n. 149 e </a:t>
            </a:r>
            <a:r>
              <a:rPr lang="it-IT" dirty="0" err="1"/>
              <a:t>s.m.i.</a:t>
            </a:r>
            <a:br>
              <a:rPr lang="it-IT" dirty="0"/>
            </a:br>
            <a:r>
              <a:rPr lang="it-IT" dirty="0"/>
              <a:t>“Riforma </a:t>
            </a:r>
            <a:r>
              <a:rPr lang="it-IT" dirty="0" err="1"/>
              <a:t>Cartabia</a:t>
            </a:r>
            <a:r>
              <a:rPr lang="it-IT" dirty="0"/>
              <a:t>” </a:t>
            </a:r>
          </a:p>
          <a:p>
            <a:r>
              <a:rPr lang="it-IT" dirty="0"/>
              <a:t>Piano di Azione Nazionale della Garanzia Infanzia (PANGI) “Child </a:t>
            </a:r>
            <a:r>
              <a:rPr lang="it-IT" dirty="0" err="1"/>
              <a:t>Guarantee</a:t>
            </a:r>
            <a:r>
              <a:rPr lang="it-IT" dirty="0"/>
              <a:t>”</a:t>
            </a:r>
          </a:p>
          <a:p>
            <a:r>
              <a:rPr lang="it-IT" dirty="0"/>
              <a:t>Linee di indirizzo sull’Affidamento Familiare in aggiornamento</a:t>
            </a:r>
          </a:p>
          <a:p>
            <a:pPr marL="0" indent="0">
              <a:buNone/>
            </a:pPr>
            <a:endParaRPr lang="it-IT" sz="1800" i="1" dirty="0">
              <a:solidFill>
                <a:srgbClr val="FE6601"/>
              </a:solidFill>
            </a:endParaRPr>
          </a:p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“condizione” </a:t>
            </a:r>
          </a:p>
          <a:p>
            <a:r>
              <a:rPr lang="it-IT" dirty="0"/>
              <a:t>Nessuna Relazione sulla condizione dell'infanzia e dell'adolescenza in Italia dal 2019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Fumetto 3 3"/>
          <p:cNvSpPr/>
          <p:nvPr/>
        </p:nvSpPr>
        <p:spPr>
          <a:xfrm>
            <a:off x="237862" y="9842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1983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umetto 3 11"/>
          <p:cNvSpPr/>
          <p:nvPr/>
        </p:nvSpPr>
        <p:spPr>
          <a:xfrm>
            <a:off x="237862" y="88808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1997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umetto 3 12"/>
          <p:cNvSpPr/>
          <p:nvPr/>
        </p:nvSpPr>
        <p:spPr>
          <a:xfrm>
            <a:off x="237862" y="483637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umetto 3 13"/>
          <p:cNvSpPr/>
          <p:nvPr/>
        </p:nvSpPr>
        <p:spPr>
          <a:xfrm>
            <a:off x="237862" y="562603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umetto 3 15"/>
          <p:cNvSpPr/>
          <p:nvPr/>
        </p:nvSpPr>
        <p:spPr>
          <a:xfrm>
            <a:off x="133034" y="4733131"/>
            <a:ext cx="792000" cy="792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>
                <a:solidFill>
                  <a:srgbClr val="FE660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  <a:endParaRPr lang="it-IT" sz="2000" dirty="0">
              <a:solidFill>
                <a:srgbClr val="FE660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umetto 3 14"/>
          <p:cNvSpPr/>
          <p:nvPr/>
        </p:nvSpPr>
        <p:spPr>
          <a:xfrm>
            <a:off x="237862" y="1677741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2001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umetto 3 17"/>
          <p:cNvSpPr/>
          <p:nvPr/>
        </p:nvSpPr>
        <p:spPr>
          <a:xfrm>
            <a:off x="237862" y="2467399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Fumetto 3 20"/>
          <p:cNvSpPr/>
          <p:nvPr/>
        </p:nvSpPr>
        <p:spPr>
          <a:xfrm>
            <a:off x="237862" y="3257057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umetto 3 21"/>
          <p:cNvSpPr/>
          <p:nvPr/>
        </p:nvSpPr>
        <p:spPr>
          <a:xfrm>
            <a:off x="237862" y="404671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83" y="1176083"/>
            <a:ext cx="102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1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/>
          <p:cNvCxnSpPr/>
          <p:nvPr/>
        </p:nvCxnSpPr>
        <p:spPr>
          <a:xfrm flipV="1">
            <a:off x="525862" y="624934"/>
            <a:ext cx="0" cy="511200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289304" y="237469"/>
            <a:ext cx="6987921" cy="1325563"/>
          </a:xfrm>
        </p:spPr>
        <p:txBody>
          <a:bodyPr/>
          <a:lstStyle/>
          <a:p>
            <a:r>
              <a:rPr lang="it-IT" dirty="0"/>
              <a:t>2023: sostanza alla forma, “vigilare”, rilanciare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9304" y="1800502"/>
            <a:ext cx="7644384" cy="4866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“norme” </a:t>
            </a:r>
          </a:p>
          <a:p>
            <a:r>
              <a:rPr lang="it-IT" dirty="0"/>
              <a:t>Legge 24 febbraio 2023, n. 14 (</a:t>
            </a:r>
            <a:r>
              <a:rPr lang="it-IT" dirty="0" err="1"/>
              <a:t>Milleproroghe</a:t>
            </a:r>
            <a:r>
              <a:rPr lang="it-IT" dirty="0"/>
              <a:t>) </a:t>
            </a:r>
          </a:p>
          <a:p>
            <a:pPr lvl="1"/>
            <a:r>
              <a:rPr lang="it-IT" dirty="0"/>
              <a:t>Termini e scadenze della “Riforma </a:t>
            </a:r>
            <a:r>
              <a:rPr lang="it-IT" dirty="0" err="1"/>
              <a:t>Cartabia</a:t>
            </a:r>
            <a:r>
              <a:rPr lang="it-IT" dirty="0"/>
              <a:t>” </a:t>
            </a:r>
          </a:p>
          <a:p>
            <a:pPr marL="342900" lvl="1" indent="0">
              <a:buNone/>
            </a:pPr>
            <a:endParaRPr lang="it-IT" sz="1600" dirty="0"/>
          </a:p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“esistenziale” </a:t>
            </a:r>
          </a:p>
          <a:p>
            <a:r>
              <a:rPr lang="it-IT" dirty="0"/>
              <a:t>Convegno a 40 anni dalla L. 184/1983</a:t>
            </a:r>
          </a:p>
          <a:p>
            <a:endParaRPr lang="it-IT" sz="2000" dirty="0"/>
          </a:p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“cultura dei diritti” </a:t>
            </a:r>
          </a:p>
          <a:p>
            <a:r>
              <a:rPr lang="it-IT" dirty="0"/>
              <a:t>“Manuale di programmazione e progettazione dei servizi per le nuove generazioni”</a:t>
            </a:r>
          </a:p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“condizione” </a:t>
            </a:r>
          </a:p>
          <a:p>
            <a:r>
              <a:rPr lang="it-IT" dirty="0"/>
              <a:t>Ci saranno ancora Relazione sulla condizione dell'infanzia e dell'adolescenza in Italia? </a:t>
            </a:r>
          </a:p>
        </p:txBody>
      </p:sp>
      <p:sp>
        <p:nvSpPr>
          <p:cNvPr id="4" name="Fumetto 3 3"/>
          <p:cNvSpPr/>
          <p:nvPr/>
        </p:nvSpPr>
        <p:spPr>
          <a:xfrm>
            <a:off x="237862" y="9842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1983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umetto 3 11"/>
          <p:cNvSpPr/>
          <p:nvPr/>
        </p:nvSpPr>
        <p:spPr>
          <a:xfrm>
            <a:off x="237862" y="88808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1997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umetto 3 12"/>
          <p:cNvSpPr/>
          <p:nvPr/>
        </p:nvSpPr>
        <p:spPr>
          <a:xfrm>
            <a:off x="237862" y="483637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umetto 3 13"/>
          <p:cNvSpPr/>
          <p:nvPr/>
        </p:nvSpPr>
        <p:spPr>
          <a:xfrm>
            <a:off x="237862" y="562603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umetto 3 15"/>
          <p:cNvSpPr/>
          <p:nvPr/>
        </p:nvSpPr>
        <p:spPr>
          <a:xfrm>
            <a:off x="133034" y="5514181"/>
            <a:ext cx="792000" cy="792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>
                <a:solidFill>
                  <a:srgbClr val="FE660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it-IT" sz="2000" dirty="0">
              <a:solidFill>
                <a:srgbClr val="FE660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umetto 3 14"/>
          <p:cNvSpPr/>
          <p:nvPr/>
        </p:nvSpPr>
        <p:spPr>
          <a:xfrm>
            <a:off x="237862" y="1677741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2001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umetto 3 17"/>
          <p:cNvSpPr/>
          <p:nvPr/>
        </p:nvSpPr>
        <p:spPr>
          <a:xfrm>
            <a:off x="237862" y="2467399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Fumetto 3 20"/>
          <p:cNvSpPr/>
          <p:nvPr/>
        </p:nvSpPr>
        <p:spPr>
          <a:xfrm>
            <a:off x="237862" y="3257057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umetto 3 21"/>
          <p:cNvSpPr/>
          <p:nvPr/>
        </p:nvSpPr>
        <p:spPr>
          <a:xfrm>
            <a:off x="237862" y="404671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83" y="1080502"/>
            <a:ext cx="1020000" cy="1440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745" y="2754042"/>
            <a:ext cx="1359526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0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89304" y="237469"/>
            <a:ext cx="7768971" cy="1325563"/>
          </a:xfrm>
        </p:spPr>
        <p:txBody>
          <a:bodyPr/>
          <a:lstStyle/>
          <a:p>
            <a:r>
              <a:rPr lang="it-IT" dirty="0"/>
              <a:t>Per dare un futuro all’Affidamento Familiare 1/3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2800" dirty="0"/>
              <a:t>Riconoscere che</a:t>
            </a:r>
            <a:r>
              <a:rPr lang="it-IT" sz="2800" b="1" dirty="0"/>
              <a:t> l’Affidamento Familiare è un “paradigma” </a:t>
            </a:r>
            <a:r>
              <a:rPr lang="it-IT" sz="2800" dirty="0"/>
              <a:t>della possibile e necessaria integrazione tra più attori e sistemi: pubblico/pubblico, pubblico/privato, privato/privato...</a:t>
            </a:r>
          </a:p>
          <a:p>
            <a:endParaRPr lang="it-IT" dirty="0"/>
          </a:p>
          <a:p>
            <a:r>
              <a:rPr lang="it-IT" dirty="0"/>
              <a:t>Affidamento Familiare: Istituto giuridico, Strumento, Percorso, Processo, Sistema di interventi</a:t>
            </a:r>
          </a:p>
          <a:p>
            <a:r>
              <a:rPr lang="it-IT" dirty="0"/>
              <a:t>L’Affidamento Familiare: risponde ad un diritto del minorenne, opportunità di sostegno e crescita per le famiglie coinvolte, occasione di solidarietà collettiva, sociale</a:t>
            </a:r>
          </a:p>
        </p:txBody>
      </p:sp>
      <p:cxnSp>
        <p:nvCxnSpPr>
          <p:cNvPr id="9" name="Connettore 1 8"/>
          <p:cNvCxnSpPr/>
          <p:nvPr/>
        </p:nvCxnSpPr>
        <p:spPr>
          <a:xfrm flipV="1">
            <a:off x="525862" y="624934"/>
            <a:ext cx="0" cy="554400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umetto 3 9"/>
          <p:cNvSpPr/>
          <p:nvPr/>
        </p:nvSpPr>
        <p:spPr>
          <a:xfrm>
            <a:off x="133034" y="170656"/>
            <a:ext cx="792000" cy="792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>
                <a:solidFill>
                  <a:srgbClr val="FE660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it-IT" sz="2000" dirty="0">
              <a:solidFill>
                <a:srgbClr val="FE660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631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89304" y="237469"/>
            <a:ext cx="7768971" cy="1325563"/>
          </a:xfrm>
        </p:spPr>
        <p:txBody>
          <a:bodyPr/>
          <a:lstStyle/>
          <a:p>
            <a:r>
              <a:rPr lang="it-IT" dirty="0"/>
              <a:t>Per dare un futuro all’Affidamento Familiare 2/3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2800" dirty="0"/>
              <a:t>Avere la consapevolezza che </a:t>
            </a:r>
            <a:r>
              <a:rPr lang="it-IT" sz="2800" b="1" dirty="0"/>
              <a:t>la Famiglia Affidataria è un “paradigma”</a:t>
            </a:r>
            <a:r>
              <a:rPr lang="it-IT" sz="2800" dirty="0"/>
              <a:t> della famiglia, pur con tutti i difetti ed i limiti di ogni famiglia</a:t>
            </a:r>
            <a:endParaRPr lang="it-IT" dirty="0"/>
          </a:p>
          <a:p>
            <a:endParaRPr lang="it-IT" dirty="0"/>
          </a:p>
          <a:p>
            <a:r>
              <a:rPr lang="it-IT" dirty="0"/>
              <a:t>Famiglia affidataria: un esempio del possibile modo di vivere pienamente il senso di famiglia, che accoglie e accompagna la vita</a:t>
            </a:r>
          </a:p>
          <a:p>
            <a:r>
              <a:rPr lang="it-IT" dirty="0"/>
              <a:t>Per rispondere alla diffusa crisi d’identità della famiglia, con l’Affidamento Familiare si propone un modello familiare centrato su relazioni e legami significativi</a:t>
            </a:r>
          </a:p>
          <a:p>
            <a:r>
              <a:rPr lang="it-IT" dirty="0"/>
              <a:t>La famiglia affidataria raccoglie la sfida di giustizia e solidarietà</a:t>
            </a:r>
          </a:p>
        </p:txBody>
      </p:sp>
      <p:cxnSp>
        <p:nvCxnSpPr>
          <p:cNvPr id="9" name="Connettore 1 8"/>
          <p:cNvCxnSpPr/>
          <p:nvPr/>
        </p:nvCxnSpPr>
        <p:spPr>
          <a:xfrm flipV="1">
            <a:off x="525862" y="624934"/>
            <a:ext cx="0" cy="554400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umetto 3 9"/>
          <p:cNvSpPr/>
          <p:nvPr/>
        </p:nvSpPr>
        <p:spPr>
          <a:xfrm>
            <a:off x="133034" y="170656"/>
            <a:ext cx="792000" cy="792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>
                <a:solidFill>
                  <a:srgbClr val="FE660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it-IT" sz="2000" dirty="0">
              <a:solidFill>
                <a:srgbClr val="FE660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52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89304" y="237469"/>
            <a:ext cx="7721346" cy="1325563"/>
          </a:xfrm>
        </p:spPr>
        <p:txBody>
          <a:bodyPr/>
          <a:lstStyle/>
          <a:p>
            <a:r>
              <a:rPr lang="it-IT" dirty="0"/>
              <a:t>Per dare un futuro all’Affidamento Familiare 3/3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2800" dirty="0"/>
              <a:t>Riconoscere l’</a:t>
            </a:r>
            <a:r>
              <a:rPr lang="it-IT" sz="2800" b="1" dirty="0"/>
              <a:t>Affidamento Familiare </a:t>
            </a:r>
            <a:r>
              <a:rPr lang="it-IT" sz="2800" dirty="0"/>
              <a:t>come</a:t>
            </a:r>
            <a:r>
              <a:rPr lang="it-IT" sz="2800" b="1" dirty="0"/>
              <a:t> Livello Essenziale delle Prestazioni Sociali</a:t>
            </a:r>
          </a:p>
          <a:p>
            <a:endParaRPr lang="it-IT" sz="1000" b="1" dirty="0"/>
          </a:p>
          <a:p>
            <a:pPr>
              <a:spcBef>
                <a:spcPts val="700"/>
              </a:spcBef>
            </a:pPr>
            <a:r>
              <a:rPr lang="it-IT" sz="2600" b="1" i="1" dirty="0"/>
              <a:t>Ora si può/si deve</a:t>
            </a:r>
          </a:p>
          <a:p>
            <a:pPr>
              <a:spcBef>
                <a:spcPts val="0"/>
              </a:spcBef>
            </a:pPr>
            <a:r>
              <a:rPr lang="it-IT" sz="1800" dirty="0"/>
              <a:t>Nel 2021 riconosciuto il </a:t>
            </a:r>
            <a:r>
              <a:rPr lang="it-IT" sz="1800" b="1" i="1" dirty="0"/>
              <a:t>Programma di Intervento Per la Prevenzione dell'Istituzionalizzazione </a:t>
            </a:r>
            <a:r>
              <a:rPr lang="it-IT" sz="1800" dirty="0"/>
              <a:t>come</a:t>
            </a:r>
            <a:r>
              <a:rPr lang="it-IT" sz="1800" b="1" i="1" dirty="0"/>
              <a:t> Livello Essenziale delle Prestazioni Sociali</a:t>
            </a:r>
          </a:p>
          <a:p>
            <a:pPr>
              <a:spcBef>
                <a:spcPts val="0"/>
              </a:spcBef>
            </a:pPr>
            <a:r>
              <a:rPr lang="it-IT" sz="2600" b="1" i="1" dirty="0"/>
              <a:t>Come?</a:t>
            </a:r>
          </a:p>
          <a:p>
            <a:pPr>
              <a:spcBef>
                <a:spcPts val="0"/>
              </a:spcBef>
            </a:pPr>
            <a:r>
              <a:rPr lang="it-IT" sz="1800" dirty="0"/>
              <a:t>Tempestiva valutazione della situazione familiare e personale del bambino </a:t>
            </a:r>
          </a:p>
          <a:p>
            <a:pPr>
              <a:spcBef>
                <a:spcPts val="0"/>
              </a:spcBef>
            </a:pPr>
            <a:r>
              <a:rPr lang="it-IT" sz="1800" dirty="0"/>
              <a:t>“Centro per l’affidamento familiare” con equipe interdisciplinare sociale e sanitaria</a:t>
            </a:r>
          </a:p>
          <a:p>
            <a:pPr>
              <a:spcBef>
                <a:spcPts val="0"/>
              </a:spcBef>
            </a:pPr>
            <a:r>
              <a:rPr lang="it-IT" sz="1800" dirty="0"/>
              <a:t>Radicamento in ogni Ambito Territoriale Sociale e Distretto Sanitario, possibilmente coincidenti</a:t>
            </a:r>
          </a:p>
          <a:p>
            <a:pPr>
              <a:spcBef>
                <a:spcPts val="0"/>
              </a:spcBef>
            </a:pPr>
            <a:r>
              <a:rPr lang="it-IT" sz="1800" dirty="0"/>
              <a:t>Metodologia unitaria e contestualizzata territorialmente</a:t>
            </a:r>
            <a:endParaRPr lang="it-IT" sz="1800" i="1" dirty="0"/>
          </a:p>
          <a:p>
            <a:pPr>
              <a:spcBef>
                <a:spcPts val="0"/>
              </a:spcBef>
            </a:pPr>
            <a:r>
              <a:rPr lang="it-IT" sz="1800" dirty="0"/>
              <a:t>Partecipazione del bambino e della bambina alla costruzione del proprio futuro                                         </a:t>
            </a:r>
            <a:r>
              <a:rPr lang="it-IT" sz="1600" i="1" dirty="0"/>
              <a:t>(Rif. Linee di Indirizzo sull’Affidamento Familiare)</a:t>
            </a:r>
          </a:p>
          <a:p>
            <a:pPr>
              <a:spcBef>
                <a:spcPts val="0"/>
              </a:spcBef>
            </a:pPr>
            <a:endParaRPr lang="it-IT" sz="1800" dirty="0"/>
          </a:p>
        </p:txBody>
      </p:sp>
      <p:cxnSp>
        <p:nvCxnSpPr>
          <p:cNvPr id="9" name="Connettore 1 8"/>
          <p:cNvCxnSpPr/>
          <p:nvPr/>
        </p:nvCxnSpPr>
        <p:spPr>
          <a:xfrm flipV="1">
            <a:off x="525862" y="624934"/>
            <a:ext cx="0" cy="554400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umetto 3 9"/>
          <p:cNvSpPr/>
          <p:nvPr/>
        </p:nvSpPr>
        <p:spPr>
          <a:xfrm>
            <a:off x="133034" y="170656"/>
            <a:ext cx="792000" cy="792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>
                <a:solidFill>
                  <a:srgbClr val="FE660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it-IT" sz="2000" dirty="0">
              <a:solidFill>
                <a:srgbClr val="FE660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5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98634" y="1924032"/>
            <a:ext cx="6294837" cy="1325563"/>
          </a:xfrm>
        </p:spPr>
        <p:txBody>
          <a:bodyPr>
            <a:noAutofit/>
          </a:bodyPr>
          <a:lstStyle/>
          <a:p>
            <a:r>
              <a:rPr lang="it-IT" dirty="0"/>
              <a:t>“L'affido per me</a:t>
            </a:r>
            <a:br>
              <a:rPr lang="it-IT" dirty="0"/>
            </a:br>
            <a:r>
              <a:rPr lang="it-IT" dirty="0"/>
              <a:t>è vivere al meglio</a:t>
            </a:r>
            <a:br>
              <a:rPr lang="it-IT" dirty="0"/>
            </a:br>
            <a:r>
              <a:rPr lang="it-IT" dirty="0"/>
              <a:t>il manuale della vita”</a:t>
            </a:r>
            <a:br>
              <a:rPr lang="it-IT" dirty="0"/>
            </a:br>
            <a:r>
              <a:rPr lang="it-IT" dirty="0"/>
              <a:t> </a:t>
            </a:r>
            <a:r>
              <a:rPr lang="it-IT" sz="2800" i="1" dirty="0"/>
              <a:t>(Stefano P.)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1398633" y="279817"/>
            <a:ext cx="7221491" cy="91288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200" dirty="0"/>
              <a:t>Stefano è nato nel 2000. È arrivato nella nostra famiglia </a:t>
            </a:r>
            <a:br>
              <a:rPr lang="it-IT" sz="2200" dirty="0"/>
            </a:br>
            <a:r>
              <a:rPr lang="it-IT" sz="2200" dirty="0"/>
              <a:t>all’età di 6 anni, ci è rimasto fino alla maggiore età.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200" dirty="0"/>
              <a:t>Ha sintetizzato così la sua esperienza di affidamento familiare: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2500" t="13913" r="10000"/>
          <a:stretch/>
        </p:blipFill>
        <p:spPr>
          <a:xfrm>
            <a:off x="4111821" y="3150704"/>
            <a:ext cx="4902969" cy="3617843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1107241" y="5675679"/>
            <a:ext cx="551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5D7A"/>
                </a:solidFill>
              </a:rPr>
              <a:t>Grazie per l’attenzione</a:t>
            </a:r>
            <a:r>
              <a:rPr lang="it-IT" sz="2400" b="1" dirty="0">
                <a:solidFill>
                  <a:schemeClr val="bg1"/>
                </a:solidFill>
              </a:rPr>
              <a:t> e </a:t>
            </a:r>
          </a:p>
          <a:p>
            <a:r>
              <a:rPr lang="it-IT" sz="2400" b="1" dirty="0">
                <a:solidFill>
                  <a:srgbClr val="005D7A"/>
                </a:solidFill>
              </a:rPr>
              <a:t>buon Affidamento Fam</a:t>
            </a:r>
            <a:r>
              <a:rPr lang="it-IT" sz="2400" b="1" dirty="0">
                <a:solidFill>
                  <a:schemeClr val="bg1"/>
                </a:solidFill>
              </a:rPr>
              <a:t>iliare!</a:t>
            </a:r>
          </a:p>
        </p:txBody>
      </p:sp>
    </p:spTree>
    <p:extLst>
      <p:ext uri="{BB962C8B-B14F-4D97-AF65-F5344CB8AC3E}">
        <p14:creationId xmlns:p14="http://schemas.microsoft.com/office/powerpoint/2010/main" val="352750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89304" y="237469"/>
            <a:ext cx="7644384" cy="1325563"/>
          </a:xfrm>
        </p:spPr>
        <p:txBody>
          <a:bodyPr/>
          <a:lstStyle/>
          <a:p>
            <a:r>
              <a:rPr lang="it-IT" dirty="0"/>
              <a:t>Il senso e i “sentieri” che ripercorre il contributo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9304" y="1800502"/>
            <a:ext cx="7854696" cy="466430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it-IT" b="1" dirty="0"/>
              <a:t>L’Affidamento Familiare è un segno concreto di una modalità “normale” di garantire i diritti fondamentali </a:t>
            </a:r>
            <a:r>
              <a:rPr lang="it-IT" b="1"/>
              <a:t>a minorenni </a:t>
            </a:r>
            <a:r>
              <a:rPr lang="it-IT" b="1" dirty="0"/>
              <a:t>in difficoltà, a partire da quello di crescere in una famiglia e di sperimentare una cultura solidale sul territorio.</a:t>
            </a:r>
          </a:p>
          <a:p>
            <a:pPr>
              <a:spcBef>
                <a:spcPts val="600"/>
              </a:spcBef>
            </a:pPr>
            <a:r>
              <a:rPr lang="it-IT" dirty="0"/>
              <a:t>Il Convegno non è una “festa di compleanno”.</a:t>
            </a:r>
          </a:p>
          <a:p>
            <a:pPr>
              <a:spcBef>
                <a:spcPts val="600"/>
              </a:spcBef>
            </a:pPr>
            <a:r>
              <a:rPr lang="it-IT" dirty="0"/>
              <a:t>Non è un ricordo o una celebrazione, ma è “fare memoria”...</a:t>
            </a:r>
          </a:p>
          <a:p>
            <a:pPr marL="342900" lvl="1" indent="0">
              <a:spcBef>
                <a:spcPts val="0"/>
              </a:spcBef>
              <a:buNone/>
            </a:pPr>
            <a:r>
              <a:rPr lang="it-IT" sz="2400" dirty="0"/>
              <a:t>...date istituzionali, ma anche di eventi e incontri, che segnano i cambiamenti anche culturali della nostra vita collettiva, anche a partire dalla storia... e dal futuro, dell’affidamento familiare.</a:t>
            </a:r>
          </a:p>
          <a:p>
            <a:pPr marL="0" indent="0" algn="r">
              <a:buNone/>
            </a:pPr>
            <a:r>
              <a:rPr lang="it-IT" sz="2000" i="1" dirty="0"/>
              <a:t>Con un piede nel passato</a:t>
            </a:r>
            <a:br>
              <a:rPr lang="it-IT" sz="2000" dirty="0"/>
            </a:br>
            <a:r>
              <a:rPr lang="it-IT" sz="2000" i="1" dirty="0"/>
              <a:t>e lo sguardo dritto e aperto nel futuro </a:t>
            </a:r>
            <a:br>
              <a:rPr lang="it-IT" sz="2000" dirty="0"/>
            </a:br>
            <a:r>
              <a:rPr lang="it-IT" sz="2000" i="1" dirty="0"/>
              <a:t>(</a:t>
            </a:r>
            <a:r>
              <a:rPr lang="it-IT" sz="2000" i="1" dirty="0" err="1"/>
              <a:t>P.Bertoli</a:t>
            </a:r>
            <a:r>
              <a:rPr lang="it-IT" sz="2000" i="1" dirty="0"/>
              <a:t>)</a:t>
            </a:r>
            <a:endParaRPr lang="it-IT" sz="2000" dirty="0"/>
          </a:p>
        </p:txBody>
      </p:sp>
      <p:cxnSp>
        <p:nvCxnSpPr>
          <p:cNvPr id="4" name="Connettore 1 3"/>
          <p:cNvCxnSpPr/>
          <p:nvPr/>
        </p:nvCxnSpPr>
        <p:spPr>
          <a:xfrm flipV="1">
            <a:off x="525862" y="624934"/>
            <a:ext cx="0" cy="511200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metto 3 4"/>
          <p:cNvSpPr/>
          <p:nvPr/>
        </p:nvSpPr>
        <p:spPr>
          <a:xfrm>
            <a:off x="237862" y="9842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1983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umetto 3 5"/>
          <p:cNvSpPr/>
          <p:nvPr/>
        </p:nvSpPr>
        <p:spPr>
          <a:xfrm>
            <a:off x="237862" y="88808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1997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umetto 3 6"/>
          <p:cNvSpPr/>
          <p:nvPr/>
        </p:nvSpPr>
        <p:spPr>
          <a:xfrm>
            <a:off x="237862" y="483637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umetto 3 7"/>
          <p:cNvSpPr/>
          <p:nvPr/>
        </p:nvSpPr>
        <p:spPr>
          <a:xfrm>
            <a:off x="237862" y="562603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umetto 3 8"/>
          <p:cNvSpPr/>
          <p:nvPr/>
        </p:nvSpPr>
        <p:spPr>
          <a:xfrm>
            <a:off x="237862" y="1677741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2001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umetto 3 9"/>
          <p:cNvSpPr/>
          <p:nvPr/>
        </p:nvSpPr>
        <p:spPr>
          <a:xfrm>
            <a:off x="237862" y="2467399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umetto 3 10"/>
          <p:cNvSpPr/>
          <p:nvPr/>
        </p:nvSpPr>
        <p:spPr>
          <a:xfrm>
            <a:off x="237862" y="3257057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umetto 3 11"/>
          <p:cNvSpPr/>
          <p:nvPr/>
        </p:nvSpPr>
        <p:spPr>
          <a:xfrm>
            <a:off x="237862" y="404671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33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89303" y="237469"/>
            <a:ext cx="7768971" cy="1325563"/>
          </a:xfrm>
        </p:spPr>
        <p:txBody>
          <a:bodyPr lIns="36000" tIns="36000" rIns="36000" bIns="36000" anchor="t" anchorCtr="0">
            <a:normAutofit fontScale="90000"/>
          </a:bodyPr>
          <a:lstStyle/>
          <a:p>
            <a:r>
              <a:rPr lang="it-IT" dirty="0"/>
              <a:t>Affidamento Familiare: </a:t>
            </a:r>
            <a:br>
              <a:rPr lang="it-IT" dirty="0"/>
            </a:br>
            <a:r>
              <a:rPr lang="it-IT" dirty="0"/>
              <a:t>40 anni e non li dimostra, </a:t>
            </a:r>
            <a:r>
              <a:rPr lang="it-IT" sz="3100" b="0" dirty="0"/>
              <a:t>purtroppo</a:t>
            </a:r>
            <a:endParaRPr lang="it-IT" b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9304" y="1800501"/>
            <a:ext cx="7644384" cy="4771750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1200"/>
              </a:spcBef>
            </a:pPr>
            <a:r>
              <a:rPr lang="it-IT" sz="3200" dirty="0"/>
              <a:t>L'Affidamento Familiare ha attraversato (e “risentito” di) tutte le fasi di evoluzione e di involuzione del sistema di welfare del nostro Paese</a:t>
            </a:r>
          </a:p>
          <a:p>
            <a:pPr>
              <a:spcBef>
                <a:spcPts val="1200"/>
              </a:spcBef>
            </a:pPr>
            <a:r>
              <a:rPr lang="it-IT" sz="3200" dirty="0"/>
              <a:t>Fin dall’inizio l’Affidamento Familiare ha scontato una serie di “scarti” tra affermazioni di principio e comportamenti operativi, a diversi livelli</a:t>
            </a:r>
          </a:p>
          <a:p>
            <a:r>
              <a:rPr lang="it-IT" sz="3200" dirty="0"/>
              <a:t>L'Affidamento Familiare è una risposta: impegnativa ed accurata, delicata e forte, rispettosa e articolata</a:t>
            </a:r>
          </a:p>
          <a:p>
            <a:r>
              <a:rPr lang="it-IT" sz="3200" dirty="0"/>
              <a:t>Dal “racconto” del percorso storico esistenziale di 40 anni della L. 184 emerge la necessità di un “ritorno al futuro” dell’Affidamento Familiare.</a:t>
            </a:r>
          </a:p>
        </p:txBody>
      </p:sp>
      <p:cxnSp>
        <p:nvCxnSpPr>
          <p:cNvPr id="4" name="Connettore 1 3"/>
          <p:cNvCxnSpPr/>
          <p:nvPr/>
        </p:nvCxnSpPr>
        <p:spPr>
          <a:xfrm flipV="1">
            <a:off x="525862" y="624934"/>
            <a:ext cx="0" cy="511200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metto 3 4"/>
          <p:cNvSpPr/>
          <p:nvPr/>
        </p:nvSpPr>
        <p:spPr>
          <a:xfrm>
            <a:off x="237862" y="9842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1983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umetto 3 5"/>
          <p:cNvSpPr/>
          <p:nvPr/>
        </p:nvSpPr>
        <p:spPr>
          <a:xfrm>
            <a:off x="237862" y="88808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1997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umetto 3 6"/>
          <p:cNvSpPr/>
          <p:nvPr/>
        </p:nvSpPr>
        <p:spPr>
          <a:xfrm>
            <a:off x="237862" y="483637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umetto 3 7"/>
          <p:cNvSpPr/>
          <p:nvPr/>
        </p:nvSpPr>
        <p:spPr>
          <a:xfrm>
            <a:off x="237862" y="562603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umetto 3 8"/>
          <p:cNvSpPr/>
          <p:nvPr/>
        </p:nvSpPr>
        <p:spPr>
          <a:xfrm>
            <a:off x="237862" y="1677741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2001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umetto 3 9"/>
          <p:cNvSpPr/>
          <p:nvPr/>
        </p:nvSpPr>
        <p:spPr>
          <a:xfrm>
            <a:off x="237862" y="2467399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umetto 3 10"/>
          <p:cNvSpPr/>
          <p:nvPr/>
        </p:nvSpPr>
        <p:spPr>
          <a:xfrm>
            <a:off x="237862" y="3257057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umetto 3 11"/>
          <p:cNvSpPr/>
          <p:nvPr/>
        </p:nvSpPr>
        <p:spPr>
          <a:xfrm>
            <a:off x="237862" y="404671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6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464083"/>
            <a:ext cx="837438" cy="532724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89304" y="237469"/>
            <a:ext cx="7026021" cy="1325563"/>
          </a:xfrm>
        </p:spPr>
        <p:txBody>
          <a:bodyPr/>
          <a:lstStyle/>
          <a:p>
            <a:r>
              <a:rPr lang="it-IT" dirty="0"/>
              <a:t>“Linee temporali” sull’Affidamento Familiare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9304" y="1800502"/>
            <a:ext cx="7796784" cy="46643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dirty="0"/>
              <a:t>Anche nell’Affidamento Familiare considerare:</a:t>
            </a:r>
          </a:p>
          <a:p>
            <a:pPr>
              <a:spcBef>
                <a:spcPts val="0"/>
              </a:spcBef>
            </a:pPr>
            <a:r>
              <a:rPr lang="it-IT" sz="2800" dirty="0"/>
              <a:t>il </a:t>
            </a:r>
            <a:r>
              <a:rPr lang="it-IT" sz="2800" b="1" dirty="0"/>
              <a:t>tempo</a:t>
            </a:r>
          </a:p>
          <a:p>
            <a:pPr>
              <a:spcBef>
                <a:spcPts val="0"/>
              </a:spcBef>
            </a:pPr>
            <a:r>
              <a:rPr lang="it-IT" sz="2800" dirty="0"/>
              <a:t>il </a:t>
            </a:r>
            <a:r>
              <a:rPr lang="it-IT" sz="2800" b="1" dirty="0"/>
              <a:t>miglior interesse</a:t>
            </a:r>
          </a:p>
          <a:p>
            <a:pPr marL="0" indent="0">
              <a:buNone/>
            </a:pPr>
            <a:r>
              <a:rPr lang="it-IT" sz="2800" dirty="0"/>
              <a:t>Nel contributo si intrecciano quattro </a:t>
            </a:r>
            <a:r>
              <a:rPr lang="it-IT" sz="2800" b="1" dirty="0"/>
              <a:t>“linee temporali” </a:t>
            </a:r>
            <a:r>
              <a:rPr lang="it-IT" sz="2800" dirty="0"/>
              <a:t>collegate all’affidamento familiare:</a:t>
            </a:r>
          </a:p>
          <a:p>
            <a:pPr>
              <a:spcBef>
                <a:spcPts val="0"/>
              </a:spcBef>
            </a:pPr>
            <a:r>
              <a:rPr lang="it-IT" sz="2800" dirty="0"/>
              <a:t>quella delle </a:t>
            </a:r>
            <a:r>
              <a:rPr lang="it-IT" sz="2800" b="1" dirty="0"/>
              <a:t>norme</a:t>
            </a:r>
          </a:p>
          <a:p>
            <a:pPr>
              <a:spcBef>
                <a:spcPts val="0"/>
              </a:spcBef>
            </a:pPr>
            <a:r>
              <a:rPr lang="it-IT" sz="2800" dirty="0"/>
              <a:t>quella </a:t>
            </a:r>
            <a:r>
              <a:rPr lang="it-IT" sz="2800" b="1" dirty="0"/>
              <a:t>“esistenziale”</a:t>
            </a:r>
            <a:r>
              <a:rPr lang="it-IT" sz="2800" dirty="0"/>
              <a:t>: eventi, incontri, relazioni, esperienze...</a:t>
            </a:r>
          </a:p>
          <a:p>
            <a:pPr>
              <a:spcBef>
                <a:spcPts val="0"/>
              </a:spcBef>
            </a:pPr>
            <a:r>
              <a:rPr lang="it-IT" sz="2800" dirty="0"/>
              <a:t>quella della </a:t>
            </a:r>
            <a:r>
              <a:rPr lang="it-IT" sz="2800" b="1" dirty="0"/>
              <a:t>condizione</a:t>
            </a:r>
            <a:r>
              <a:rPr lang="it-IT" sz="2800" dirty="0"/>
              <a:t> dell’infanzia e dell’adolescenza in Italia</a:t>
            </a:r>
          </a:p>
          <a:p>
            <a:pPr>
              <a:spcBef>
                <a:spcPts val="0"/>
              </a:spcBef>
            </a:pPr>
            <a:r>
              <a:rPr lang="it-IT" sz="2800" dirty="0"/>
              <a:t>quella della </a:t>
            </a:r>
            <a:r>
              <a:rPr lang="it-IT" sz="2800" b="1" dirty="0"/>
              <a:t>cultura </a:t>
            </a:r>
            <a:r>
              <a:rPr lang="it-IT" sz="2800" dirty="0"/>
              <a:t>e dei servizi per il rispetto </a:t>
            </a:r>
            <a:br>
              <a:rPr lang="it-IT" sz="2800" dirty="0"/>
            </a:br>
            <a:r>
              <a:rPr lang="it-IT" sz="2800" b="1" dirty="0"/>
              <a:t>dei diritti </a:t>
            </a:r>
            <a:r>
              <a:rPr lang="it-IT" sz="2800" dirty="0"/>
              <a:t>e la tutela dell’infanzia e dell’adolescenza </a:t>
            </a:r>
          </a:p>
        </p:txBody>
      </p:sp>
      <p:cxnSp>
        <p:nvCxnSpPr>
          <p:cNvPr id="4" name="Connettore 1 3"/>
          <p:cNvCxnSpPr/>
          <p:nvPr/>
        </p:nvCxnSpPr>
        <p:spPr>
          <a:xfrm flipV="1">
            <a:off x="525862" y="624934"/>
            <a:ext cx="0" cy="511200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metto 3 4"/>
          <p:cNvSpPr/>
          <p:nvPr/>
        </p:nvSpPr>
        <p:spPr>
          <a:xfrm>
            <a:off x="237862" y="9842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1983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umetto 3 5"/>
          <p:cNvSpPr/>
          <p:nvPr/>
        </p:nvSpPr>
        <p:spPr>
          <a:xfrm>
            <a:off x="237862" y="88808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1997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umetto 3 6"/>
          <p:cNvSpPr/>
          <p:nvPr/>
        </p:nvSpPr>
        <p:spPr>
          <a:xfrm>
            <a:off x="237862" y="483637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umetto 3 7"/>
          <p:cNvSpPr/>
          <p:nvPr/>
        </p:nvSpPr>
        <p:spPr>
          <a:xfrm>
            <a:off x="237862" y="562603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umetto 3 8"/>
          <p:cNvSpPr/>
          <p:nvPr/>
        </p:nvSpPr>
        <p:spPr>
          <a:xfrm>
            <a:off x="237862" y="1677741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2001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umetto 3 9"/>
          <p:cNvSpPr/>
          <p:nvPr/>
        </p:nvSpPr>
        <p:spPr>
          <a:xfrm>
            <a:off x="237862" y="2467399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umetto 3 10"/>
          <p:cNvSpPr/>
          <p:nvPr/>
        </p:nvSpPr>
        <p:spPr>
          <a:xfrm>
            <a:off x="237862" y="3257057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umetto 3 11"/>
          <p:cNvSpPr/>
          <p:nvPr/>
        </p:nvSpPr>
        <p:spPr>
          <a:xfrm>
            <a:off x="237862" y="404671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701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/>
          <p:cNvCxnSpPr/>
          <p:nvPr/>
        </p:nvCxnSpPr>
        <p:spPr>
          <a:xfrm flipV="1">
            <a:off x="525862" y="624934"/>
            <a:ext cx="0" cy="511200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1983: un punto di arrivo e di partenza</a:t>
            </a:r>
          </a:p>
        </p:txBody>
      </p:sp>
      <p:sp>
        <p:nvSpPr>
          <p:cNvPr id="4" name="Fumetto 3 3"/>
          <p:cNvSpPr/>
          <p:nvPr/>
        </p:nvSpPr>
        <p:spPr>
          <a:xfrm>
            <a:off x="237862" y="9842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1983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umetto 3 11"/>
          <p:cNvSpPr/>
          <p:nvPr/>
        </p:nvSpPr>
        <p:spPr>
          <a:xfrm>
            <a:off x="237862" y="88808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1997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umetto 3 12"/>
          <p:cNvSpPr/>
          <p:nvPr/>
        </p:nvSpPr>
        <p:spPr>
          <a:xfrm>
            <a:off x="237862" y="483637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umetto 3 13"/>
          <p:cNvSpPr/>
          <p:nvPr/>
        </p:nvSpPr>
        <p:spPr>
          <a:xfrm>
            <a:off x="237862" y="562603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umetto 3 15"/>
          <p:cNvSpPr/>
          <p:nvPr/>
        </p:nvSpPr>
        <p:spPr>
          <a:xfrm>
            <a:off x="133034" y="34131"/>
            <a:ext cx="792000" cy="792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>
                <a:solidFill>
                  <a:srgbClr val="FE660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1983</a:t>
            </a:r>
            <a:endParaRPr lang="it-IT" sz="2000" dirty="0">
              <a:solidFill>
                <a:srgbClr val="FE660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umetto 3 14"/>
          <p:cNvSpPr/>
          <p:nvPr/>
        </p:nvSpPr>
        <p:spPr>
          <a:xfrm>
            <a:off x="237862" y="1677741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2001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umetto 3 17"/>
          <p:cNvSpPr/>
          <p:nvPr/>
        </p:nvSpPr>
        <p:spPr>
          <a:xfrm>
            <a:off x="237862" y="2467399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Fumetto 3 20"/>
          <p:cNvSpPr/>
          <p:nvPr/>
        </p:nvSpPr>
        <p:spPr>
          <a:xfrm>
            <a:off x="237862" y="3257057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umetto 3 21"/>
          <p:cNvSpPr/>
          <p:nvPr/>
        </p:nvSpPr>
        <p:spPr>
          <a:xfrm>
            <a:off x="237862" y="404671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83" y="1176083"/>
            <a:ext cx="1020000" cy="1440000"/>
          </a:xfrm>
          <a:prstGeom prst="rect">
            <a:avLst/>
          </a:prstGeom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“norme” </a:t>
            </a:r>
          </a:p>
          <a:p>
            <a:pPr>
              <a:spcBef>
                <a:spcPts val="0"/>
              </a:spcBef>
            </a:pPr>
            <a:r>
              <a:rPr lang="it-IT" dirty="0"/>
              <a:t>L. 184/1983 “Disciplina dell’adozione e dell’affidamento</a:t>
            </a:r>
            <a:br>
              <a:rPr lang="it-IT" dirty="0"/>
            </a:br>
            <a:r>
              <a:rPr lang="it-IT" dirty="0"/>
              <a:t>dei minori” </a:t>
            </a:r>
          </a:p>
          <a:p>
            <a:pPr lvl="1"/>
            <a:r>
              <a:rPr lang="it-IT" dirty="0"/>
              <a:t>“Ultima”, ma non frettolosa </a:t>
            </a:r>
          </a:p>
          <a:p>
            <a:pPr lvl="1"/>
            <a:r>
              <a:rPr lang="it-IT" dirty="0"/>
              <a:t>“Tempi maturi” </a:t>
            </a:r>
          </a:p>
          <a:p>
            <a:pPr lvl="1"/>
            <a:r>
              <a:rPr lang="it-IT" dirty="0"/>
              <a:t>Ruolo dell’associazionismo familiare</a:t>
            </a:r>
          </a:p>
          <a:p>
            <a:r>
              <a:rPr lang="it-IT" dirty="0"/>
              <a:t>La L. 184/1983 affonda le sue radici nella Costituzione</a:t>
            </a:r>
          </a:p>
          <a:p>
            <a:pPr lvl="1"/>
            <a:r>
              <a:rPr lang="it-IT" dirty="0"/>
              <a:t>Art. 2 – Art. 3 – Art. 29 – Art. 30 – Art. 31</a:t>
            </a:r>
          </a:p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“esistenziale”  e Linea “cultura dei diritti” </a:t>
            </a:r>
          </a:p>
          <a:p>
            <a:pPr>
              <a:spcBef>
                <a:spcPts val="0"/>
              </a:spcBef>
            </a:pPr>
            <a:r>
              <a:rPr lang="it-IT" dirty="0"/>
              <a:t>Coordinamento nazionale Dalla parte dei bambini</a:t>
            </a:r>
          </a:p>
          <a:p>
            <a:pPr lvl="1"/>
            <a:r>
              <a:rPr lang="it-IT" dirty="0"/>
              <a:t>Incontri, relazioni e metodo di lavoro</a:t>
            </a:r>
          </a:p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“condizione” </a:t>
            </a:r>
          </a:p>
          <a:p>
            <a:pPr>
              <a:spcBef>
                <a:spcPts val="0"/>
              </a:spcBef>
            </a:pPr>
            <a:r>
              <a:rPr lang="it-IT" dirty="0"/>
              <a:t>Carenze</a:t>
            </a:r>
          </a:p>
        </p:txBody>
      </p:sp>
    </p:spTree>
    <p:extLst>
      <p:ext uri="{BB962C8B-B14F-4D97-AF65-F5344CB8AC3E}">
        <p14:creationId xmlns:p14="http://schemas.microsoft.com/office/powerpoint/2010/main" val="192779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/>
          <p:cNvCxnSpPr/>
          <p:nvPr/>
        </p:nvCxnSpPr>
        <p:spPr>
          <a:xfrm flipV="1">
            <a:off x="525862" y="624934"/>
            <a:ext cx="0" cy="511200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1997: si (</a:t>
            </a:r>
            <a:r>
              <a:rPr lang="it-IT" dirty="0" err="1"/>
              <a:t>ri</a:t>
            </a:r>
            <a:r>
              <a:rPr lang="it-IT" dirty="0"/>
              <a:t>)conoscono</a:t>
            </a:r>
            <a:br>
              <a:rPr lang="it-IT" dirty="0"/>
            </a:br>
            <a:r>
              <a:rPr lang="it-IT" dirty="0"/>
              <a:t>i “cittadini in crescita”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9304" y="1800501"/>
            <a:ext cx="6929491" cy="48955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“norme” </a:t>
            </a:r>
          </a:p>
          <a:p>
            <a:pPr>
              <a:spcBef>
                <a:spcPts val="0"/>
              </a:spcBef>
            </a:pPr>
            <a:r>
              <a:rPr lang="it-IT" dirty="0"/>
              <a:t>L. 285/1997 “Disposizioni per la promozione di diritti e di opportunità per l’infanzia e l’adolescenza”</a:t>
            </a:r>
          </a:p>
          <a:p>
            <a:r>
              <a:rPr lang="it-IT" dirty="0"/>
              <a:t>L. 451/1997 “Istituzione della Commissione parlamentare per l’infanzia e dell’Osservatorio nazionale per l’infanzia”</a:t>
            </a:r>
          </a:p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“cultura dei diritti” </a:t>
            </a:r>
          </a:p>
          <a:p>
            <a:pPr>
              <a:spcBef>
                <a:spcPts val="0"/>
              </a:spcBef>
            </a:pPr>
            <a:r>
              <a:rPr lang="it-IT" dirty="0"/>
              <a:t>Nascono le politiche per l’infanzia in Italia</a:t>
            </a:r>
          </a:p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“esistenziale” </a:t>
            </a:r>
          </a:p>
          <a:p>
            <a:pPr>
              <a:spcBef>
                <a:spcPts val="0"/>
              </a:spcBef>
            </a:pPr>
            <a:r>
              <a:rPr lang="it-IT" dirty="0"/>
              <a:t>Conferenza nazionale sull’Affidamento Familiare (Reggio Calabria)</a:t>
            </a:r>
          </a:p>
          <a:p>
            <a:pPr lvl="1"/>
            <a:r>
              <a:rPr lang="it-IT" dirty="0"/>
              <a:t>Metodo	  </a:t>
            </a:r>
            <a:r>
              <a:rPr lang="it-IT" sz="1600" i="0" baseline="30000" dirty="0">
                <a:sym typeface="Wingdings" panose="05000000000000000000" pitchFamily="2" charset="2"/>
              </a:rPr>
              <a:t> </a:t>
            </a:r>
            <a:r>
              <a:rPr lang="it-IT" dirty="0"/>
              <a:t>Presa di coscienza politica   </a:t>
            </a:r>
            <a:r>
              <a:rPr lang="it-IT" sz="1600" i="0" baseline="30000" dirty="0">
                <a:sym typeface="Wingdings" panose="05000000000000000000" pitchFamily="2" charset="2"/>
              </a:rPr>
              <a:t> </a:t>
            </a:r>
            <a:r>
              <a:rPr lang="it-IT" dirty="0"/>
              <a:t>Questioni aperte</a:t>
            </a:r>
          </a:p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“condizione” </a:t>
            </a:r>
          </a:p>
          <a:p>
            <a:pPr>
              <a:spcBef>
                <a:spcPts val="0"/>
              </a:spcBef>
            </a:pPr>
            <a:r>
              <a:rPr lang="it-IT" dirty="0"/>
              <a:t>I primi rapporti sulla condizione dell’infanzia e dell’adolescenza in Italia</a:t>
            </a:r>
          </a:p>
        </p:txBody>
      </p:sp>
      <p:sp>
        <p:nvSpPr>
          <p:cNvPr id="4" name="Fumetto 3 3"/>
          <p:cNvSpPr/>
          <p:nvPr/>
        </p:nvSpPr>
        <p:spPr>
          <a:xfrm>
            <a:off x="237862" y="9842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1983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umetto 3 11"/>
          <p:cNvSpPr/>
          <p:nvPr/>
        </p:nvSpPr>
        <p:spPr>
          <a:xfrm>
            <a:off x="237862" y="88808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1997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umetto 3 12"/>
          <p:cNvSpPr/>
          <p:nvPr/>
        </p:nvSpPr>
        <p:spPr>
          <a:xfrm>
            <a:off x="237862" y="483637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umetto 3 13"/>
          <p:cNvSpPr/>
          <p:nvPr/>
        </p:nvSpPr>
        <p:spPr>
          <a:xfrm>
            <a:off x="237862" y="562603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umetto 3 15"/>
          <p:cNvSpPr/>
          <p:nvPr/>
        </p:nvSpPr>
        <p:spPr>
          <a:xfrm>
            <a:off x="133034" y="777081"/>
            <a:ext cx="792000" cy="792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>
                <a:solidFill>
                  <a:srgbClr val="FE660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1997</a:t>
            </a:r>
            <a:endParaRPr lang="it-IT" sz="2000" dirty="0">
              <a:solidFill>
                <a:srgbClr val="FE660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umetto 3 14"/>
          <p:cNvSpPr/>
          <p:nvPr/>
        </p:nvSpPr>
        <p:spPr>
          <a:xfrm>
            <a:off x="237862" y="1677741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2001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umetto 3 17"/>
          <p:cNvSpPr/>
          <p:nvPr/>
        </p:nvSpPr>
        <p:spPr>
          <a:xfrm>
            <a:off x="237862" y="2467399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Fumetto 3 20"/>
          <p:cNvSpPr/>
          <p:nvPr/>
        </p:nvSpPr>
        <p:spPr>
          <a:xfrm>
            <a:off x="237862" y="3257057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umetto 3 21"/>
          <p:cNvSpPr/>
          <p:nvPr/>
        </p:nvSpPr>
        <p:spPr>
          <a:xfrm>
            <a:off x="237862" y="404671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8059583" y="1134424"/>
            <a:ext cx="1017605" cy="3401090"/>
            <a:chOff x="8059583" y="1134424"/>
            <a:chExt cx="1017605" cy="3401090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9583" y="1134424"/>
              <a:ext cx="1005369" cy="1440000"/>
            </a:xfrm>
            <a:prstGeom prst="rect">
              <a:avLst/>
            </a:prstGeom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9583" y="2796482"/>
              <a:ext cx="1017605" cy="1440000"/>
            </a:xfrm>
            <a:prstGeom prst="rect">
              <a:avLst/>
            </a:prstGeom>
          </p:spPr>
        </p:pic>
        <p:sp>
          <p:nvSpPr>
            <p:cNvPr id="23" name="CasellaDiTesto 22"/>
            <p:cNvSpPr txBox="1"/>
            <p:nvPr/>
          </p:nvSpPr>
          <p:spPr>
            <a:xfrm>
              <a:off x="8270120" y="2504189"/>
              <a:ext cx="75574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1996</a:t>
              </a:r>
            </a:p>
            <a:p>
              <a:endParaRPr lang="it-IT" dirty="0"/>
            </a:p>
            <a:p>
              <a:r>
                <a:rPr lang="it-IT" dirty="0"/>
                <a:t>	           </a:t>
              </a:r>
            </a:p>
            <a:p>
              <a:endParaRPr lang="it-IT" dirty="0"/>
            </a:p>
            <a:p>
              <a:endParaRPr lang="it-IT" dirty="0"/>
            </a:p>
            <a:p>
              <a:endParaRPr lang="it-IT" dirty="0"/>
            </a:p>
            <a:p>
              <a:r>
                <a:rPr lang="it-IT" dirty="0"/>
                <a:t>1997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02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/>
          <p:cNvCxnSpPr/>
          <p:nvPr/>
        </p:nvCxnSpPr>
        <p:spPr>
          <a:xfrm flipV="1">
            <a:off x="525862" y="624934"/>
            <a:ext cx="0" cy="511200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2001: un nuovo inizio in un’Italia “arlecchino”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9304" y="1800502"/>
            <a:ext cx="6735946" cy="50574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“norme” </a:t>
            </a:r>
          </a:p>
          <a:p>
            <a:pPr>
              <a:spcBef>
                <a:spcPts val="0"/>
              </a:spcBef>
            </a:pPr>
            <a:r>
              <a:rPr lang="it-IT" dirty="0"/>
              <a:t>L. 149/2001 “Modifiche alla legge 4 maggio 1983, n. 184...” </a:t>
            </a:r>
          </a:p>
          <a:p>
            <a:pPr lvl="1"/>
            <a:r>
              <a:rPr lang="it-IT" dirty="0"/>
              <a:t>“Conferma” </a:t>
            </a:r>
          </a:p>
          <a:p>
            <a:pPr lvl="1"/>
            <a:r>
              <a:rPr lang="it-IT" dirty="0"/>
              <a:t>“Novella”</a:t>
            </a:r>
          </a:p>
          <a:p>
            <a:pPr lvl="1"/>
            <a:r>
              <a:rPr lang="it-IT" dirty="0"/>
              <a:t>Non “risolve”</a:t>
            </a:r>
          </a:p>
          <a:p>
            <a:r>
              <a:rPr lang="it-IT" dirty="0"/>
              <a:t>Riforma del Titolo V della Costituzione</a:t>
            </a:r>
          </a:p>
          <a:p>
            <a:pPr lvl="1"/>
            <a:r>
              <a:rPr lang="it-IT" dirty="0"/>
              <a:t>Competenza alle Regioni delle politiche sociali</a:t>
            </a:r>
          </a:p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“cultura dei diritti” </a:t>
            </a:r>
          </a:p>
          <a:p>
            <a:r>
              <a:rPr lang="it-IT" dirty="0"/>
              <a:t>Rischio più “disuguaglianze”</a:t>
            </a:r>
          </a:p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“condizione” </a:t>
            </a:r>
          </a:p>
          <a:p>
            <a:pPr>
              <a:spcBef>
                <a:spcPts val="0"/>
              </a:spcBef>
            </a:pPr>
            <a:r>
              <a:rPr lang="it-IT" dirty="0"/>
              <a:t>Rapporti sulla condizione dell’infanzia e dell’adolescenza in Italia:</a:t>
            </a:r>
          </a:p>
          <a:p>
            <a:pPr lvl="1"/>
            <a:r>
              <a:rPr lang="it-IT" dirty="0"/>
              <a:t>Nel 2001 Non solo sfruttati e violenti. </a:t>
            </a:r>
          </a:p>
          <a:p>
            <a:pPr lvl="1"/>
            <a:r>
              <a:rPr lang="it-IT" dirty="0"/>
              <a:t>Nel 2006 L'eccezionale quotidiano. </a:t>
            </a:r>
          </a:p>
          <a:p>
            <a:endParaRPr lang="it-IT" dirty="0"/>
          </a:p>
        </p:txBody>
      </p:sp>
      <p:sp>
        <p:nvSpPr>
          <p:cNvPr id="4" name="Fumetto 3 3"/>
          <p:cNvSpPr/>
          <p:nvPr/>
        </p:nvSpPr>
        <p:spPr>
          <a:xfrm>
            <a:off x="237862" y="9842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1983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umetto 3 11"/>
          <p:cNvSpPr/>
          <p:nvPr/>
        </p:nvSpPr>
        <p:spPr>
          <a:xfrm>
            <a:off x="237862" y="88808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1997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umetto 3 12"/>
          <p:cNvSpPr/>
          <p:nvPr/>
        </p:nvSpPr>
        <p:spPr>
          <a:xfrm>
            <a:off x="237862" y="483637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umetto 3 13"/>
          <p:cNvSpPr/>
          <p:nvPr/>
        </p:nvSpPr>
        <p:spPr>
          <a:xfrm>
            <a:off x="237862" y="562603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umetto 3 14"/>
          <p:cNvSpPr/>
          <p:nvPr/>
        </p:nvSpPr>
        <p:spPr>
          <a:xfrm>
            <a:off x="237862" y="1677741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2001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umetto 3 17"/>
          <p:cNvSpPr/>
          <p:nvPr/>
        </p:nvSpPr>
        <p:spPr>
          <a:xfrm>
            <a:off x="237862" y="2467399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Fumetto 3 20"/>
          <p:cNvSpPr/>
          <p:nvPr/>
        </p:nvSpPr>
        <p:spPr>
          <a:xfrm>
            <a:off x="237862" y="3257057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umetto 3 21"/>
          <p:cNvSpPr/>
          <p:nvPr/>
        </p:nvSpPr>
        <p:spPr>
          <a:xfrm>
            <a:off x="237862" y="404671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umetto 3 15"/>
          <p:cNvSpPr/>
          <p:nvPr/>
        </p:nvSpPr>
        <p:spPr>
          <a:xfrm>
            <a:off x="133034" y="1564481"/>
            <a:ext cx="792000" cy="792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>
                <a:solidFill>
                  <a:srgbClr val="FE660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2001</a:t>
            </a:r>
            <a:endParaRPr lang="it-IT" sz="2000" dirty="0">
              <a:solidFill>
                <a:srgbClr val="FE660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8025250" y="1099883"/>
            <a:ext cx="1067288" cy="3435631"/>
            <a:chOff x="8025250" y="1099883"/>
            <a:chExt cx="1067288" cy="3435631"/>
          </a:xfrm>
        </p:grpSpPr>
        <p:sp>
          <p:nvSpPr>
            <p:cNvPr id="23" name="CasellaDiTesto 22"/>
            <p:cNvSpPr txBox="1"/>
            <p:nvPr/>
          </p:nvSpPr>
          <p:spPr>
            <a:xfrm>
              <a:off x="8270120" y="2504189"/>
              <a:ext cx="75574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2001</a:t>
              </a:r>
            </a:p>
            <a:p>
              <a:endParaRPr lang="it-IT" dirty="0"/>
            </a:p>
            <a:p>
              <a:r>
                <a:rPr lang="it-IT" dirty="0"/>
                <a:t>	           </a:t>
              </a:r>
            </a:p>
            <a:p>
              <a:endParaRPr lang="it-IT" dirty="0"/>
            </a:p>
            <a:p>
              <a:endParaRPr lang="it-IT" dirty="0"/>
            </a:p>
            <a:p>
              <a:endParaRPr lang="it-IT" dirty="0"/>
            </a:p>
            <a:p>
              <a:r>
                <a:rPr lang="it-IT" dirty="0"/>
                <a:t>2006</a:t>
              </a:r>
            </a:p>
          </p:txBody>
        </p:sp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8565" y="1099883"/>
              <a:ext cx="1018623" cy="1440000"/>
            </a:xfrm>
            <a:prstGeom prst="rect">
              <a:avLst/>
            </a:prstGeom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250" y="2788635"/>
              <a:ext cx="1067288" cy="1440000"/>
            </a:xfrm>
            <a:prstGeom prst="rect">
              <a:avLst/>
            </a:prstGeom>
            <a:ln w="0">
              <a:solidFill>
                <a:srgbClr val="005D7A"/>
              </a:solidFill>
            </a:ln>
          </p:spPr>
        </p:pic>
      </p:grpSp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660" y="3995782"/>
            <a:ext cx="1873958" cy="213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8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/>
          <p:cNvCxnSpPr/>
          <p:nvPr/>
        </p:nvCxnSpPr>
        <p:spPr>
          <a:xfrm flipV="1">
            <a:off x="525862" y="624934"/>
            <a:ext cx="0" cy="511200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2012: la stagione delle “linee di indirizzo”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9304" y="1800502"/>
            <a:ext cx="6780561" cy="46643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“norme” </a:t>
            </a:r>
          </a:p>
          <a:p>
            <a:pPr>
              <a:spcBef>
                <a:spcPts val="0"/>
              </a:spcBef>
            </a:pPr>
            <a:r>
              <a:rPr lang="it-IT" dirty="0"/>
              <a:t>L. 219/2012 “Disposizioni in materia di riconoscimento dei figli naturali”</a:t>
            </a:r>
          </a:p>
          <a:p>
            <a:pPr>
              <a:spcBef>
                <a:spcPts val="0"/>
              </a:spcBef>
            </a:pPr>
            <a:r>
              <a:rPr lang="it-IT" dirty="0"/>
              <a:t>D. </a:t>
            </a:r>
            <a:r>
              <a:rPr lang="it-IT" dirty="0" err="1"/>
              <a:t>Lgs</a:t>
            </a:r>
            <a:r>
              <a:rPr lang="it-IT" dirty="0"/>
              <a:t>. n. 154/2013 “Revisione delle disposizioni vigenti in materia di filiazione”</a:t>
            </a:r>
          </a:p>
          <a:p>
            <a:r>
              <a:rPr lang="it-IT" dirty="0"/>
              <a:t>Linee di indirizzo per l’Affidamento Familiare</a:t>
            </a:r>
          </a:p>
          <a:p>
            <a:pPr lvl="1"/>
            <a:r>
              <a:rPr lang="it-IT" dirty="0"/>
              <a:t> i soggetti e il contesto</a:t>
            </a:r>
          </a:p>
          <a:p>
            <a:pPr lvl="1"/>
            <a:r>
              <a:rPr lang="it-IT" dirty="0"/>
              <a:t>le caratteristiche e le condizioni per l’affidamento familiare</a:t>
            </a:r>
          </a:p>
          <a:p>
            <a:pPr lvl="1"/>
            <a:r>
              <a:rPr lang="it-IT" dirty="0"/>
              <a:t>il percorso di affido</a:t>
            </a:r>
          </a:p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“esistenziale” </a:t>
            </a:r>
          </a:p>
          <a:p>
            <a:pPr>
              <a:spcBef>
                <a:spcPts val="0"/>
              </a:spcBef>
            </a:pPr>
            <a:r>
              <a:rPr lang="it-IT" dirty="0"/>
              <a:t>progetto nazionale “Un percorso nell’affido” + “sussidiario” per operatori e famiglie: Parole nuove per l’affidamento familiare</a:t>
            </a:r>
          </a:p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“condizione” </a:t>
            </a:r>
          </a:p>
          <a:p>
            <a:pPr>
              <a:spcBef>
                <a:spcPts val="0"/>
              </a:spcBef>
            </a:pPr>
            <a:r>
              <a:rPr lang="it-IT" dirty="0"/>
              <a:t>“Standardizzazione” nella raccolta dei dati sull’infanzia e sull’adolescenza</a:t>
            </a:r>
          </a:p>
        </p:txBody>
      </p:sp>
      <p:sp>
        <p:nvSpPr>
          <p:cNvPr id="4" name="Fumetto 3 3"/>
          <p:cNvSpPr/>
          <p:nvPr/>
        </p:nvSpPr>
        <p:spPr>
          <a:xfrm>
            <a:off x="237862" y="9842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1983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umetto 3 11"/>
          <p:cNvSpPr/>
          <p:nvPr/>
        </p:nvSpPr>
        <p:spPr>
          <a:xfrm>
            <a:off x="237862" y="88808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1997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umetto 3 12"/>
          <p:cNvSpPr/>
          <p:nvPr/>
        </p:nvSpPr>
        <p:spPr>
          <a:xfrm>
            <a:off x="237862" y="483637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umetto 3 13"/>
          <p:cNvSpPr/>
          <p:nvPr/>
        </p:nvSpPr>
        <p:spPr>
          <a:xfrm>
            <a:off x="237862" y="562603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umetto 3 14"/>
          <p:cNvSpPr/>
          <p:nvPr/>
        </p:nvSpPr>
        <p:spPr>
          <a:xfrm>
            <a:off x="237862" y="1677741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2001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umetto 3 17"/>
          <p:cNvSpPr/>
          <p:nvPr/>
        </p:nvSpPr>
        <p:spPr>
          <a:xfrm>
            <a:off x="237862" y="2467399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Fumetto 3 20"/>
          <p:cNvSpPr/>
          <p:nvPr/>
        </p:nvSpPr>
        <p:spPr>
          <a:xfrm>
            <a:off x="237862" y="3257057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umetto 3 21"/>
          <p:cNvSpPr/>
          <p:nvPr/>
        </p:nvSpPr>
        <p:spPr>
          <a:xfrm>
            <a:off x="237862" y="404671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umetto 3 15"/>
          <p:cNvSpPr/>
          <p:nvPr/>
        </p:nvSpPr>
        <p:spPr>
          <a:xfrm>
            <a:off x="133034" y="2364581"/>
            <a:ext cx="792000" cy="792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>
                <a:solidFill>
                  <a:srgbClr val="FE660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2012</a:t>
            </a:r>
            <a:endParaRPr lang="it-IT" sz="2000" dirty="0">
              <a:solidFill>
                <a:srgbClr val="FE660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8052735" y="1130399"/>
            <a:ext cx="1036109" cy="3405115"/>
            <a:chOff x="8052735" y="1130399"/>
            <a:chExt cx="1036109" cy="3405115"/>
          </a:xfrm>
        </p:grpSpPr>
        <p:sp>
          <p:nvSpPr>
            <p:cNvPr id="17" name="CasellaDiTesto 16"/>
            <p:cNvSpPr txBox="1"/>
            <p:nvPr/>
          </p:nvSpPr>
          <p:spPr>
            <a:xfrm>
              <a:off x="8087141" y="2504189"/>
              <a:ext cx="96729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2008/09</a:t>
              </a:r>
            </a:p>
            <a:p>
              <a:endParaRPr lang="it-IT" dirty="0"/>
            </a:p>
            <a:p>
              <a:r>
                <a:rPr lang="it-IT" dirty="0"/>
                <a:t>	           </a:t>
              </a:r>
            </a:p>
            <a:p>
              <a:endParaRPr lang="it-IT" dirty="0"/>
            </a:p>
            <a:p>
              <a:endParaRPr lang="it-IT" dirty="0"/>
            </a:p>
            <a:p>
              <a:endParaRPr lang="it-IT" dirty="0"/>
            </a:p>
            <a:p>
              <a:r>
                <a:rPr lang="it-IT" dirty="0"/>
                <a:t>2010/11</a:t>
              </a:r>
            </a:p>
          </p:txBody>
        </p:sp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865" y="1130399"/>
              <a:ext cx="1001850" cy="1440000"/>
            </a:xfrm>
            <a:prstGeom prst="rect">
              <a:avLst/>
            </a:prstGeom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2735" y="2799851"/>
              <a:ext cx="1036109" cy="14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10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/>
          <p:cNvCxnSpPr/>
          <p:nvPr/>
        </p:nvCxnSpPr>
        <p:spPr>
          <a:xfrm flipV="1">
            <a:off x="525862" y="624934"/>
            <a:ext cx="0" cy="5112000"/>
          </a:xfrm>
          <a:prstGeom prst="line">
            <a:avLst/>
          </a:prstGeom>
          <a:ln w="50800">
            <a:solidFill>
              <a:srgbClr val="FE6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2015: la continuità affettiva è (solo?) legge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9304" y="1800502"/>
            <a:ext cx="6731191" cy="4664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“norme” </a:t>
            </a:r>
          </a:p>
          <a:p>
            <a:r>
              <a:rPr lang="it-IT" dirty="0"/>
              <a:t>L. 173/2015 ... sul diritto alla continuità affettiva dei bambini e delle bambine in affido familiare </a:t>
            </a:r>
          </a:p>
          <a:p>
            <a:pPr marL="0" indent="0">
              <a:buNone/>
            </a:pPr>
            <a:endParaRPr lang="it-IT" sz="1800" i="1" dirty="0">
              <a:solidFill>
                <a:srgbClr val="FE6601"/>
              </a:solidFill>
            </a:endParaRPr>
          </a:p>
          <a:p>
            <a:pPr marL="0" indent="0">
              <a:buNone/>
            </a:pPr>
            <a:r>
              <a:rPr lang="it-IT" sz="1800" i="1" dirty="0">
                <a:solidFill>
                  <a:srgbClr val="FE6601"/>
                </a:solidFill>
              </a:rPr>
              <a:t>Linea “condizione” </a:t>
            </a:r>
          </a:p>
          <a:p>
            <a:r>
              <a:rPr lang="it-IT" dirty="0"/>
              <a:t>“Format” della Relazione sulla condizione dell'infanzia e dell'adolescenza in Italia:</a:t>
            </a:r>
          </a:p>
          <a:p>
            <a:pPr lvl="1"/>
            <a:r>
              <a:rPr lang="it-IT" dirty="0"/>
              <a:t>uno sguardo d’insieme con dati statistici; </a:t>
            </a:r>
          </a:p>
          <a:p>
            <a:pPr lvl="1"/>
            <a:r>
              <a:rPr lang="it-IT" dirty="0"/>
              <a:t>povertà dei bambini e delle famiglie; </a:t>
            </a:r>
          </a:p>
          <a:p>
            <a:pPr lvl="1"/>
            <a:r>
              <a:rPr lang="it-IT" dirty="0"/>
              <a:t>sistema dei servizi educativi;</a:t>
            </a:r>
          </a:p>
          <a:p>
            <a:pPr lvl="1"/>
            <a:r>
              <a:rPr lang="it-IT" dirty="0"/>
              <a:t>integrazione e inclusione sociale</a:t>
            </a:r>
          </a:p>
          <a:p>
            <a:pPr lvl="1"/>
            <a:r>
              <a:rPr lang="it-IT" dirty="0"/>
              <a:t>sostegno alla genitorialità e sistema dell’accoglienza</a:t>
            </a:r>
          </a:p>
        </p:txBody>
      </p:sp>
      <p:sp>
        <p:nvSpPr>
          <p:cNvPr id="4" name="Fumetto 3 3"/>
          <p:cNvSpPr/>
          <p:nvPr/>
        </p:nvSpPr>
        <p:spPr>
          <a:xfrm>
            <a:off x="237862" y="9842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1983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umetto 3 11"/>
          <p:cNvSpPr/>
          <p:nvPr/>
        </p:nvSpPr>
        <p:spPr>
          <a:xfrm>
            <a:off x="237862" y="88808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1997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umetto 3 12"/>
          <p:cNvSpPr/>
          <p:nvPr/>
        </p:nvSpPr>
        <p:spPr>
          <a:xfrm>
            <a:off x="237862" y="483637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umetto 3 13"/>
          <p:cNvSpPr/>
          <p:nvPr/>
        </p:nvSpPr>
        <p:spPr>
          <a:xfrm>
            <a:off x="237862" y="5626033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umetto 3 14"/>
          <p:cNvSpPr/>
          <p:nvPr/>
        </p:nvSpPr>
        <p:spPr>
          <a:xfrm>
            <a:off x="237862" y="1677741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2001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umetto 3 17"/>
          <p:cNvSpPr/>
          <p:nvPr/>
        </p:nvSpPr>
        <p:spPr>
          <a:xfrm>
            <a:off x="237862" y="2467399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it-IT" sz="15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Fumetto 3 20"/>
          <p:cNvSpPr/>
          <p:nvPr/>
        </p:nvSpPr>
        <p:spPr>
          <a:xfrm>
            <a:off x="237862" y="3257057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umetto 3 21"/>
          <p:cNvSpPr/>
          <p:nvPr/>
        </p:nvSpPr>
        <p:spPr>
          <a:xfrm>
            <a:off x="237862" y="4046715"/>
            <a:ext cx="576000" cy="576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rgbClr val="FE6601"/>
          </a:solidFill>
          <a:ln>
            <a:solidFill>
              <a:srgbClr val="FE6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it-IT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umetto 3 15"/>
          <p:cNvSpPr/>
          <p:nvPr/>
        </p:nvSpPr>
        <p:spPr>
          <a:xfrm>
            <a:off x="133034" y="3151981"/>
            <a:ext cx="792000" cy="792000"/>
          </a:xfrm>
          <a:prstGeom prst="wedgeEllipseCallout">
            <a:avLst>
              <a:gd name="adj1" fmla="val -15277"/>
              <a:gd name="adj2" fmla="val 448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>
                <a:solidFill>
                  <a:srgbClr val="FE660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it-IT" sz="2000" dirty="0">
              <a:solidFill>
                <a:srgbClr val="FE660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8054209" y="1130399"/>
            <a:ext cx="1033944" cy="1743122"/>
            <a:chOff x="8054209" y="1130399"/>
            <a:chExt cx="1033944" cy="1743122"/>
          </a:xfrm>
        </p:grpSpPr>
        <p:sp>
          <p:nvSpPr>
            <p:cNvPr id="17" name="CasellaDiTesto 16"/>
            <p:cNvSpPr txBox="1"/>
            <p:nvPr/>
          </p:nvSpPr>
          <p:spPr>
            <a:xfrm>
              <a:off x="8087141" y="2504189"/>
              <a:ext cx="9672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2012/15</a:t>
              </a:r>
            </a:p>
          </p:txBody>
        </p:sp>
        <p:pic>
          <p:nvPicPr>
            <p:cNvPr id="24" name="Immagine 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7"/>
            <a:stretch/>
          </p:blipFill>
          <p:spPr>
            <a:xfrm>
              <a:off x="8054209" y="1130399"/>
              <a:ext cx="1033944" cy="14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092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</TotalTime>
  <Words>1513</Words>
  <Application>Microsoft Office PowerPoint</Application>
  <PresentationFormat>Presentazione su schermo (4:3)</PresentationFormat>
  <Paragraphs>279</Paragraphs>
  <Slides>16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Wingdings</vt:lpstr>
      <vt:lpstr>Tema di Office</vt:lpstr>
      <vt:lpstr>La Legge 184: un percorso storico esistenziale dal 1983 ad oggi</vt:lpstr>
      <vt:lpstr>Il senso e i “sentieri” che ripercorre il contributo</vt:lpstr>
      <vt:lpstr>Affidamento Familiare:  40 anni e non li dimostra, purtroppo</vt:lpstr>
      <vt:lpstr>“Linee temporali” sull’Affidamento Familiare</vt:lpstr>
      <vt:lpstr>1983: un punto di arrivo e di partenza</vt:lpstr>
      <vt:lpstr>1997: si (ri)conoscono i “cittadini in crescita”</vt:lpstr>
      <vt:lpstr>2001: un nuovo inizio in un’Italia “arlecchino”</vt:lpstr>
      <vt:lpstr>2012: la stagione delle “linee di indirizzo”</vt:lpstr>
      <vt:lpstr>2015: la continuità affettiva è (solo?) legge</vt:lpstr>
      <vt:lpstr>2017: “aggiustamenti” di tiro... Piani e Fondi</vt:lpstr>
      <vt:lpstr>2022: timori e speranze</vt:lpstr>
      <vt:lpstr>2023: sostanza alla forma, “vigilare”, rilanciare</vt:lpstr>
      <vt:lpstr>Per dare un futuro all’Affidamento Familiare 1/3</vt:lpstr>
      <vt:lpstr>Per dare un futuro all’Affidamento Familiare 2/3</vt:lpstr>
      <vt:lpstr>Per dare un futuro all’Affidamento Familiare 3/3</vt:lpstr>
      <vt:lpstr>“L'affido per me è vivere al meglio il manuale della vita”  (Stefano P.)</vt:lpstr>
    </vt:vector>
  </TitlesOfParts>
  <Company>Regione Marche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Account Microsoft</dc:creator>
  <cp:lastModifiedBy>Valter</cp:lastModifiedBy>
  <cp:revision>212</cp:revision>
  <cp:lastPrinted>2023-05-02T09:42:40Z</cp:lastPrinted>
  <dcterms:created xsi:type="dcterms:W3CDTF">2022-05-13T15:17:17Z</dcterms:created>
  <dcterms:modified xsi:type="dcterms:W3CDTF">2023-05-03T10:49:23Z</dcterms:modified>
</cp:coreProperties>
</file>