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6" r:id="rId4"/>
    <p:sldId id="263" r:id="rId5"/>
    <p:sldId id="274" r:id="rId6"/>
    <p:sldId id="275" r:id="rId7"/>
    <p:sldId id="276" r:id="rId8"/>
    <p:sldId id="264" r:id="rId9"/>
    <p:sldId id="287" r:id="rId10"/>
    <p:sldId id="280" r:id="rId11"/>
    <p:sldId id="289" r:id="rId12"/>
    <p:sldId id="265" r:id="rId13"/>
    <p:sldId id="266" r:id="rId14"/>
    <p:sldId id="278" r:id="rId15"/>
    <p:sldId id="267" r:id="rId16"/>
    <p:sldId id="290" r:id="rId17"/>
    <p:sldId id="294" r:id="rId18"/>
    <p:sldId id="279" r:id="rId19"/>
    <p:sldId id="295" r:id="rId20"/>
    <p:sldId id="288" r:id="rId21"/>
    <p:sldId id="271" r:id="rId22"/>
    <p:sldId id="293" r:id="rId23"/>
    <p:sldId id="284" r:id="rId24"/>
    <p:sldId id="291" r:id="rId25"/>
    <p:sldId id="272" r:id="rId26"/>
    <p:sldId id="273" r:id="rId27"/>
    <p:sldId id="283" r:id="rId28"/>
  </p:sldIdLst>
  <p:sldSz cx="12192000" cy="6858000"/>
  <p:notesSz cx="6888163" cy="100203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072"/>
    <a:srgbClr val="8CBFE8"/>
    <a:srgbClr val="004F9F"/>
    <a:srgbClr val="028437"/>
    <a:srgbClr val="007833"/>
    <a:srgbClr val="F8C7DE"/>
    <a:srgbClr val="54565A"/>
    <a:srgbClr val="F29BAC"/>
    <a:srgbClr val="E4022C"/>
    <a:srgbClr val="B3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cchia\Desktop\DATI%204%20MAGGIO\Dati%20affido%20202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Foglio1!$AF$27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Foglio1!$AG$26:$AH$26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Foglio1!$AG$27:$AH$27</c:f>
              <c:numCache>
                <c:formatCode>General</c:formatCode>
                <c:ptCount val="2"/>
                <c:pt idx="0" formatCode="#,##0.0">
                  <c:v>1.4</c:v>
                </c:pt>
                <c:pt idx="1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7E-479A-8C26-5AFD788005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8013200"/>
        <c:axId val="548013616"/>
      </c:barChart>
      <c:catAx>
        <c:axId val="54801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8013616"/>
        <c:crosses val="autoZero"/>
        <c:auto val="1"/>
        <c:lblAlgn val="ctr"/>
        <c:lblOffset val="100"/>
        <c:noMultiLvlLbl val="0"/>
      </c:catAx>
      <c:valAx>
        <c:axId val="54801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801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Accoglienza in famiglia affidataria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Foglio1!$A$238:$A$239</c:f>
              <c:strCache>
                <c:ptCount val="2"/>
                <c:pt idx="0">
                  <c:v>Con altri figli della coppia</c:v>
                </c:pt>
                <c:pt idx="1">
                  <c:v>Con altri minori in affido</c:v>
                </c:pt>
              </c:strCache>
            </c:strRef>
          </c:cat>
          <c:val>
            <c:numRef>
              <c:f>Foglio1!$B$238:$B$239</c:f>
              <c:numCache>
                <c:formatCode>0%</c:formatCode>
                <c:ptCount val="2"/>
                <c:pt idx="0">
                  <c:v>0.57999999999999996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E-4BD8-BB1B-11D4CC4A4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26764479"/>
        <c:axId val="1026761983"/>
      </c:barChart>
      <c:catAx>
        <c:axId val="1026764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6761983"/>
        <c:crosses val="autoZero"/>
        <c:auto val="1"/>
        <c:lblAlgn val="ctr"/>
        <c:lblOffset val="100"/>
        <c:noMultiLvlLbl val="0"/>
      </c:catAx>
      <c:valAx>
        <c:axId val="1026761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676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Accoglienza più fratelli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Foglio1!$A$223:$A$224</c:f>
              <c:strCache>
                <c:ptCount val="2"/>
                <c:pt idx="0">
                  <c:v>Affido</c:v>
                </c:pt>
                <c:pt idx="1">
                  <c:v>Struttura</c:v>
                </c:pt>
              </c:strCache>
            </c:strRef>
          </c:cat>
          <c:val>
            <c:numRef>
              <c:f>Foglio1!$B$223:$B$224</c:f>
              <c:numCache>
                <c:formatCode>0.00%</c:formatCode>
                <c:ptCount val="2"/>
                <c:pt idx="0">
                  <c:v>0.45900000000000002</c:v>
                </c:pt>
                <c:pt idx="1">
                  <c:v>0.67900000000000005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4-48EA-81CE-4295515655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6213743"/>
        <c:axId val="1056221647"/>
      </c:barChart>
      <c:catAx>
        <c:axId val="105621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6221647"/>
        <c:crosses val="autoZero"/>
        <c:auto val="1"/>
        <c:lblAlgn val="ctr"/>
        <c:lblOffset val="100"/>
        <c:noMultiLvlLbl val="0"/>
      </c:catAx>
      <c:valAx>
        <c:axId val="105622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6213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Tipologia di affido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Foglio1!$A$95</c:f>
              <c:strCache>
                <c:ptCount val="1"/>
                <c:pt idx="0">
                  <c:v>Consesuale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Foglio1!$B$95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62-410E-B649-0484EE657DA2}"/>
            </c:ext>
          </c:extLst>
        </c:ser>
        <c:ser>
          <c:idx val="1"/>
          <c:order val="1"/>
          <c:tx>
            <c:strRef>
              <c:f>Foglio1!$A$96</c:f>
              <c:strCache>
                <c:ptCount val="1"/>
                <c:pt idx="0">
                  <c:v>Giudiziale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Foglio1!$B$96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62-410E-B649-0484EE657D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5938304"/>
        <c:axId val="1245941216"/>
      </c:barChart>
      <c:catAx>
        <c:axId val="124593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45941216"/>
        <c:crosses val="autoZero"/>
        <c:auto val="1"/>
        <c:lblAlgn val="ctr"/>
        <c:lblOffset val="100"/>
        <c:noMultiLvlLbl val="0"/>
      </c:catAx>
      <c:valAx>
        <c:axId val="124594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4593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Affidamento a terzi e a parenti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Foglio1!$B$138</c:f>
              <c:strCache>
                <c:ptCount val="1"/>
                <c:pt idx="0">
                  <c:v>A terzi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Foglio1!$A$139:$A$144</c:f>
              <c:numCache>
                <c:formatCode>General</c:formatCode>
                <c:ptCount val="6"/>
                <c:pt idx="0">
                  <c:v>1999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2017</c:v>
                </c:pt>
                <c:pt idx="5">
                  <c:v>2019</c:v>
                </c:pt>
              </c:numCache>
            </c:numRef>
          </c:cat>
          <c:val>
            <c:numRef>
              <c:f>Foglio1!$B$139:$B$144</c:f>
              <c:numCache>
                <c:formatCode>0%</c:formatCode>
                <c:ptCount val="6"/>
                <c:pt idx="0">
                  <c:v>0.47</c:v>
                </c:pt>
                <c:pt idx="1">
                  <c:v>0.53400000000000003</c:v>
                </c:pt>
                <c:pt idx="2">
                  <c:v>0.52300000000000002</c:v>
                </c:pt>
                <c:pt idx="3">
                  <c:v>0.62</c:v>
                </c:pt>
                <c:pt idx="4">
                  <c:v>0.56999999999999995</c:v>
                </c:pt>
                <c:pt idx="5">
                  <c:v>0.56699999999999995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8C-439F-8D40-FAF026E85023}"/>
            </c:ext>
          </c:extLst>
        </c:ser>
        <c:ser>
          <c:idx val="1"/>
          <c:order val="1"/>
          <c:tx>
            <c:strRef>
              <c:f>Foglio1!$C$138</c:f>
              <c:strCache>
                <c:ptCount val="1"/>
                <c:pt idx="0">
                  <c:v>A parenti</c:v>
                </c:pt>
              </c:strCache>
            </c:strRef>
          </c:tx>
          <c:spPr>
            <a:solidFill>
              <a:srgbClr val="CC33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Foglio1!$A$139:$A$144</c:f>
              <c:numCache>
                <c:formatCode>General</c:formatCode>
                <c:ptCount val="6"/>
                <c:pt idx="0">
                  <c:v>1999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2017</c:v>
                </c:pt>
                <c:pt idx="5">
                  <c:v>2019</c:v>
                </c:pt>
              </c:numCache>
            </c:numRef>
          </c:cat>
          <c:val>
            <c:numRef>
              <c:f>Foglio1!$C$139:$C$144</c:f>
              <c:numCache>
                <c:formatCode>0%</c:formatCode>
                <c:ptCount val="6"/>
                <c:pt idx="0">
                  <c:v>0.53</c:v>
                </c:pt>
                <c:pt idx="1">
                  <c:v>0.46600000000000003</c:v>
                </c:pt>
                <c:pt idx="2">
                  <c:v>0.47699999999999998</c:v>
                </c:pt>
                <c:pt idx="3">
                  <c:v>0.38</c:v>
                </c:pt>
                <c:pt idx="4">
                  <c:v>0.43</c:v>
                </c:pt>
                <c:pt idx="5">
                  <c:v>0.433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8C-439F-8D40-FAF026E850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3612432"/>
        <c:axId val="833618256"/>
      </c:barChart>
      <c:catAx>
        <c:axId val="83361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3618256"/>
        <c:crosses val="autoZero"/>
        <c:auto val="1"/>
        <c:lblAlgn val="ctr"/>
        <c:lblOffset val="100"/>
        <c:noMultiLvlLbl val="0"/>
      </c:catAx>
      <c:valAx>
        <c:axId val="83361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361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Foglio1!$B$154</c:f>
              <c:strCache>
                <c:ptCount val="1"/>
                <c:pt idx="0">
                  <c:v>Affido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Foglio1!$A$155:$A$156</c:f>
              <c:strCache>
                <c:ptCount val="2"/>
                <c:pt idx="0">
                  <c:v>Affido a parenti</c:v>
                </c:pt>
                <c:pt idx="1">
                  <c:v>Affido a terzi</c:v>
                </c:pt>
              </c:strCache>
            </c:strRef>
          </c:cat>
          <c:val>
            <c:numRef>
              <c:f>Foglio1!$B$155:$B$156</c:f>
              <c:numCache>
                <c:formatCode>0.00%</c:formatCode>
                <c:ptCount val="2"/>
                <c:pt idx="0">
                  <c:v>6.8000000000000005E-2</c:v>
                </c:pt>
                <c:pt idx="1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E-468C-8658-9BBEE37927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8943423"/>
        <c:axId val="1873501743"/>
      </c:barChart>
      <c:catAx>
        <c:axId val="198894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3501743"/>
        <c:crosses val="autoZero"/>
        <c:auto val="1"/>
        <c:lblAlgn val="ctr"/>
        <c:lblOffset val="100"/>
        <c:noMultiLvlLbl val="0"/>
      </c:catAx>
      <c:valAx>
        <c:axId val="1873501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8943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b="1"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Affidamento familiare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Foglio1!$Z$3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Foglio1!$Y$4:$Y$24</c:f>
              <c:strCache>
                <c:ptCount val="21"/>
                <c:pt idx="0">
                  <c:v>Abruzzo</c:v>
                </c:pt>
                <c:pt idx="1">
                  <c:v>Basilicata</c:v>
                </c:pt>
                <c:pt idx="2">
                  <c:v>Calabria</c:v>
                </c:pt>
                <c:pt idx="3">
                  <c:v>Campania</c:v>
                </c:pt>
                <c:pt idx="4">
                  <c:v>Emilia-Romagna</c:v>
                </c:pt>
                <c:pt idx="5">
                  <c:v>Friuli-Venezia Giulia</c:v>
                </c:pt>
                <c:pt idx="6">
                  <c:v>Lazio</c:v>
                </c:pt>
                <c:pt idx="7">
                  <c:v>Liguria</c:v>
                </c:pt>
                <c:pt idx="8">
                  <c:v>Lombardia</c:v>
                </c:pt>
                <c:pt idx="9">
                  <c:v>Marche</c:v>
                </c:pt>
                <c:pt idx="10">
                  <c:v>Molise</c:v>
                </c:pt>
                <c:pt idx="11">
                  <c:v>Piemonte</c:v>
                </c:pt>
                <c:pt idx="12">
                  <c:v>Provincia Bolzano</c:v>
                </c:pt>
                <c:pt idx="13">
                  <c:v>Provincia Trento</c:v>
                </c:pt>
                <c:pt idx="14">
                  <c:v>Puglia</c:v>
                </c:pt>
                <c:pt idx="15">
                  <c:v>Sardegna</c:v>
                </c:pt>
                <c:pt idx="16">
                  <c:v>Sicilia</c:v>
                </c:pt>
                <c:pt idx="17">
                  <c:v>Toscana</c:v>
                </c:pt>
                <c:pt idx="18">
                  <c:v>Umbria</c:v>
                </c:pt>
                <c:pt idx="19">
                  <c:v>Valle d'Aosta</c:v>
                </c:pt>
                <c:pt idx="20">
                  <c:v>Veneto</c:v>
                </c:pt>
              </c:strCache>
            </c:strRef>
          </c:cat>
          <c:val>
            <c:numRef>
              <c:f>Foglio1!$Z$4:$Z$24</c:f>
              <c:numCache>
                <c:formatCode>General</c:formatCode>
                <c:ptCount val="21"/>
                <c:pt idx="0">
                  <c:v>0.5</c:v>
                </c:pt>
                <c:pt idx="1">
                  <c:v>1.1000000000000001</c:v>
                </c:pt>
                <c:pt idx="2">
                  <c:v>0.9</c:v>
                </c:pt>
                <c:pt idx="3">
                  <c:v>0.9</c:v>
                </c:pt>
                <c:pt idx="4">
                  <c:v>1.7</c:v>
                </c:pt>
                <c:pt idx="5">
                  <c:v>1</c:v>
                </c:pt>
                <c:pt idx="6">
                  <c:v>1.1000000000000001</c:v>
                </c:pt>
                <c:pt idx="7">
                  <c:v>3.2</c:v>
                </c:pt>
                <c:pt idx="8">
                  <c:v>1.4</c:v>
                </c:pt>
                <c:pt idx="9">
                  <c:v>1.7</c:v>
                </c:pt>
                <c:pt idx="10">
                  <c:v>0.8</c:v>
                </c:pt>
                <c:pt idx="11">
                  <c:v>2.1</c:v>
                </c:pt>
                <c:pt idx="12">
                  <c:v>1</c:v>
                </c:pt>
                <c:pt idx="13">
                  <c:v>0.9</c:v>
                </c:pt>
                <c:pt idx="14">
                  <c:v>1.6</c:v>
                </c:pt>
                <c:pt idx="15">
                  <c:v>1.5</c:v>
                </c:pt>
                <c:pt idx="16">
                  <c:v>1.5</c:v>
                </c:pt>
                <c:pt idx="17">
                  <c:v>2</c:v>
                </c:pt>
                <c:pt idx="18">
                  <c:v>1.7</c:v>
                </c:pt>
                <c:pt idx="19">
                  <c:v>1.3</c:v>
                </c:pt>
                <c:pt idx="20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31-4D13-92BE-DB5FE7A992F6}"/>
            </c:ext>
          </c:extLst>
        </c:ser>
        <c:ser>
          <c:idx val="1"/>
          <c:order val="1"/>
          <c:tx>
            <c:strRef>
              <c:f>Foglio1!$AA$3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cat>
            <c:strRef>
              <c:f>Foglio1!$Y$4:$Y$24</c:f>
              <c:strCache>
                <c:ptCount val="21"/>
                <c:pt idx="0">
                  <c:v>Abruzzo</c:v>
                </c:pt>
                <c:pt idx="1">
                  <c:v>Basilicata</c:v>
                </c:pt>
                <c:pt idx="2">
                  <c:v>Calabria</c:v>
                </c:pt>
                <c:pt idx="3">
                  <c:v>Campania</c:v>
                </c:pt>
                <c:pt idx="4">
                  <c:v>Emilia-Romagna</c:v>
                </c:pt>
                <c:pt idx="5">
                  <c:v>Friuli-Venezia Giulia</c:v>
                </c:pt>
                <c:pt idx="6">
                  <c:v>Lazio</c:v>
                </c:pt>
                <c:pt idx="7">
                  <c:v>Liguria</c:v>
                </c:pt>
                <c:pt idx="8">
                  <c:v>Lombardia</c:v>
                </c:pt>
                <c:pt idx="9">
                  <c:v>Marche</c:v>
                </c:pt>
                <c:pt idx="10">
                  <c:v>Molise</c:v>
                </c:pt>
                <c:pt idx="11">
                  <c:v>Piemonte</c:v>
                </c:pt>
                <c:pt idx="12">
                  <c:v>Provincia Bolzano</c:v>
                </c:pt>
                <c:pt idx="13">
                  <c:v>Provincia Trento</c:v>
                </c:pt>
                <c:pt idx="14">
                  <c:v>Puglia</c:v>
                </c:pt>
                <c:pt idx="15">
                  <c:v>Sardegna</c:v>
                </c:pt>
                <c:pt idx="16">
                  <c:v>Sicilia</c:v>
                </c:pt>
                <c:pt idx="17">
                  <c:v>Toscana</c:v>
                </c:pt>
                <c:pt idx="18">
                  <c:v>Umbria</c:v>
                </c:pt>
                <c:pt idx="19">
                  <c:v>Valle d'Aosta</c:v>
                </c:pt>
                <c:pt idx="20">
                  <c:v>Veneto</c:v>
                </c:pt>
              </c:strCache>
            </c:strRef>
          </c:cat>
          <c:val>
            <c:numRef>
              <c:f>Foglio1!$AA$4:$AA$24</c:f>
              <c:numCache>
                <c:formatCode>#,##0.0</c:formatCode>
                <c:ptCount val="21"/>
                <c:pt idx="0">
                  <c:v>1.0373659204547812</c:v>
                </c:pt>
                <c:pt idx="1">
                  <c:v>1.647079220795304</c:v>
                </c:pt>
                <c:pt idx="2">
                  <c:v>1.2744474924339972</c:v>
                </c:pt>
                <c:pt idx="3">
                  <c:v>0.65573900792649364</c:v>
                </c:pt>
                <c:pt idx="4">
                  <c:v>1.4639477695648422</c:v>
                </c:pt>
                <c:pt idx="5">
                  <c:v>0.93541074861553475</c:v>
                </c:pt>
                <c:pt idx="6">
                  <c:v>1.2090018069320485</c:v>
                </c:pt>
                <c:pt idx="7">
                  <c:v>2.7283331787765941</c:v>
                </c:pt>
                <c:pt idx="8">
                  <c:v>1.501754506800943</c:v>
                </c:pt>
                <c:pt idx="9">
                  <c:v>1.7549387740811737</c:v>
                </c:pt>
                <c:pt idx="10">
                  <c:v>1.0383463730319713</c:v>
                </c:pt>
                <c:pt idx="11">
                  <c:v>2.1734983315663889</c:v>
                </c:pt>
                <c:pt idx="12">
                  <c:v>0.70717835835018283</c:v>
                </c:pt>
                <c:pt idx="13">
                  <c:v>0.86527368286117168</c:v>
                </c:pt>
                <c:pt idx="14">
                  <c:v>1.3154153010760035</c:v>
                </c:pt>
                <c:pt idx="15">
                  <c:v>1.6023065869033246</c:v>
                </c:pt>
                <c:pt idx="16">
                  <c:v>1.6917794008056208</c:v>
                </c:pt>
                <c:pt idx="17">
                  <c:v>1.8585731708207662</c:v>
                </c:pt>
                <c:pt idx="18">
                  <c:v>1.5350437371758281</c:v>
                </c:pt>
                <c:pt idx="19">
                  <c:v>1.6874616485988954</c:v>
                </c:pt>
                <c:pt idx="20">
                  <c:v>1.419486787008464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31-4D13-92BE-DB5FE7A99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1216080"/>
        <c:axId val="841216912"/>
      </c:barChart>
      <c:catAx>
        <c:axId val="84121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1216912"/>
        <c:crosses val="autoZero"/>
        <c:auto val="1"/>
        <c:lblAlgn val="ctr"/>
        <c:lblOffset val="100"/>
        <c:noMultiLvlLbl val="0"/>
      </c:catAx>
      <c:valAx>
        <c:axId val="84121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121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Inserimento in struttura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Foglio1!$AY$2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Foglio1!$AX$3:$AX$23</c:f>
              <c:strCache>
                <c:ptCount val="21"/>
                <c:pt idx="0">
                  <c:v>Molise</c:v>
                </c:pt>
                <c:pt idx="1">
                  <c:v>Liguria</c:v>
                </c:pt>
                <c:pt idx="2">
                  <c:v>Provincia Trento</c:v>
                </c:pt>
                <c:pt idx="3">
                  <c:v>Piemonte</c:v>
                </c:pt>
                <c:pt idx="4">
                  <c:v>Provincia Bolzano</c:v>
                </c:pt>
                <c:pt idx="5">
                  <c:v>Puglia</c:v>
                </c:pt>
                <c:pt idx="6">
                  <c:v>Sicilia</c:v>
                </c:pt>
                <c:pt idx="7">
                  <c:v>Calabria</c:v>
                </c:pt>
                <c:pt idx="8">
                  <c:v>Marche</c:v>
                </c:pt>
                <c:pt idx="9">
                  <c:v>Basilicata</c:v>
                </c:pt>
                <c:pt idx="10">
                  <c:v>Campania</c:v>
                </c:pt>
                <c:pt idx="11">
                  <c:v>Veneto</c:v>
                </c:pt>
                <c:pt idx="12">
                  <c:v>Emilia-Romagna</c:v>
                </c:pt>
                <c:pt idx="13">
                  <c:v>Sardegna</c:v>
                </c:pt>
                <c:pt idx="14">
                  <c:v>Umbria</c:v>
                </c:pt>
                <c:pt idx="15">
                  <c:v>Valle d'Aosta</c:v>
                </c:pt>
                <c:pt idx="16">
                  <c:v>Lazio</c:v>
                </c:pt>
                <c:pt idx="17">
                  <c:v>Lombardia</c:v>
                </c:pt>
                <c:pt idx="18">
                  <c:v>Abruzzo</c:v>
                </c:pt>
                <c:pt idx="19">
                  <c:v>Friuli-Venezia Giulia</c:v>
                </c:pt>
                <c:pt idx="20">
                  <c:v>Toscana</c:v>
                </c:pt>
              </c:strCache>
            </c:strRef>
          </c:cat>
          <c:val>
            <c:numRef>
              <c:f>Foglio1!$AY$3:$AY$23</c:f>
              <c:numCache>
                <c:formatCode>General</c:formatCode>
                <c:ptCount val="21"/>
                <c:pt idx="0">
                  <c:v>3.1</c:v>
                </c:pt>
                <c:pt idx="1">
                  <c:v>2.6</c:v>
                </c:pt>
                <c:pt idx="2">
                  <c:v>1.8</c:v>
                </c:pt>
                <c:pt idx="3">
                  <c:v>1.6</c:v>
                </c:pt>
                <c:pt idx="4">
                  <c:v>1.6</c:v>
                </c:pt>
                <c:pt idx="5">
                  <c:v>1.5</c:v>
                </c:pt>
                <c:pt idx="6">
                  <c:v>1.5</c:v>
                </c:pt>
                <c:pt idx="7">
                  <c:v>1.4</c:v>
                </c:pt>
                <c:pt idx="8">
                  <c:v>1.4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1.2</c:v>
                </c:pt>
                <c:pt idx="13">
                  <c:v>1.2</c:v>
                </c:pt>
                <c:pt idx="14">
                  <c:v>1.2</c:v>
                </c:pt>
                <c:pt idx="15">
                  <c:v>1.1000000000000001</c:v>
                </c:pt>
                <c:pt idx="16">
                  <c:v>1</c:v>
                </c:pt>
                <c:pt idx="17">
                  <c:v>1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C-48EA-A9B9-770F4FD81B49}"/>
            </c:ext>
          </c:extLst>
        </c:ser>
        <c:ser>
          <c:idx val="1"/>
          <c:order val="1"/>
          <c:tx>
            <c:strRef>
              <c:f>Foglio1!$AZ$2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cat>
            <c:strRef>
              <c:f>Foglio1!$AX$3:$AX$23</c:f>
              <c:strCache>
                <c:ptCount val="21"/>
                <c:pt idx="0">
                  <c:v>Molise</c:v>
                </c:pt>
                <c:pt idx="1">
                  <c:v>Liguria</c:v>
                </c:pt>
                <c:pt idx="2">
                  <c:v>Provincia Trento</c:v>
                </c:pt>
                <c:pt idx="3">
                  <c:v>Piemonte</c:v>
                </c:pt>
                <c:pt idx="4">
                  <c:v>Provincia Bolzano</c:v>
                </c:pt>
                <c:pt idx="5">
                  <c:v>Puglia</c:v>
                </c:pt>
                <c:pt idx="6">
                  <c:v>Sicilia</c:v>
                </c:pt>
                <c:pt idx="7">
                  <c:v>Calabria</c:v>
                </c:pt>
                <c:pt idx="8">
                  <c:v>Marche</c:v>
                </c:pt>
                <c:pt idx="9">
                  <c:v>Basilicata</c:v>
                </c:pt>
                <c:pt idx="10">
                  <c:v>Campania</c:v>
                </c:pt>
                <c:pt idx="11">
                  <c:v>Veneto</c:v>
                </c:pt>
                <c:pt idx="12">
                  <c:v>Emilia-Romagna</c:v>
                </c:pt>
                <c:pt idx="13">
                  <c:v>Sardegna</c:v>
                </c:pt>
                <c:pt idx="14">
                  <c:v>Umbria</c:v>
                </c:pt>
                <c:pt idx="15">
                  <c:v>Valle d'Aosta</c:v>
                </c:pt>
                <c:pt idx="16">
                  <c:v>Lazio</c:v>
                </c:pt>
                <c:pt idx="17">
                  <c:v>Lombardia</c:v>
                </c:pt>
                <c:pt idx="18">
                  <c:v>Abruzzo</c:v>
                </c:pt>
                <c:pt idx="19">
                  <c:v>Friuli-Venezia Giulia</c:v>
                </c:pt>
                <c:pt idx="20">
                  <c:v>Toscana</c:v>
                </c:pt>
              </c:strCache>
            </c:strRef>
          </c:cat>
          <c:val>
            <c:numRef>
              <c:f>Foglio1!$AZ$3:$AZ$23</c:f>
              <c:numCache>
                <c:formatCode>#,##0.0</c:formatCode>
                <c:ptCount val="21"/>
                <c:pt idx="0">
                  <c:v>2.9218583985318269</c:v>
                </c:pt>
                <c:pt idx="1">
                  <c:v>3.0699849185160599</c:v>
                </c:pt>
                <c:pt idx="2">
                  <c:v>1.7091825834294749</c:v>
                </c:pt>
                <c:pt idx="3">
                  <c:v>1.2587526308711818</c:v>
                </c:pt>
                <c:pt idx="4">
                  <c:v>1.1155489596509927</c:v>
                </c:pt>
                <c:pt idx="5">
                  <c:v>2.136755531337228</c:v>
                </c:pt>
                <c:pt idx="6">
                  <c:v>2.4161261689299436</c:v>
                </c:pt>
                <c:pt idx="7">
                  <c:v>1.1229627775710413</c:v>
                </c:pt>
                <c:pt idx="8">
                  <c:v>1.8293376747280063</c:v>
                </c:pt>
                <c:pt idx="9">
                  <c:v>1.5727748950451399</c:v>
                </c:pt>
                <c:pt idx="10">
                  <c:v>1.0889241707385409</c:v>
                </c:pt>
                <c:pt idx="11">
                  <c:v>1.1880768281063556</c:v>
                </c:pt>
                <c:pt idx="12">
                  <c:v>1.0037677241220626</c:v>
                </c:pt>
                <c:pt idx="13">
                  <c:v>1.2579713604914351</c:v>
                </c:pt>
                <c:pt idx="14">
                  <c:v>1.1030716302318764</c:v>
                </c:pt>
                <c:pt idx="15">
                  <c:v>0.7670280220904071</c:v>
                </c:pt>
                <c:pt idx="16">
                  <c:v>1.5134424793297925</c:v>
                </c:pt>
                <c:pt idx="17">
                  <c:v>1.4999095995444309</c:v>
                </c:pt>
                <c:pt idx="18">
                  <c:v>1.6857196207390195</c:v>
                </c:pt>
                <c:pt idx="19">
                  <c:v>0.83211385613038358</c:v>
                </c:pt>
                <c:pt idx="20">
                  <c:v>1.0789948368910343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6C-48EA-A9B9-770F4FD81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1225232"/>
        <c:axId val="841221488"/>
      </c:barChart>
      <c:catAx>
        <c:axId val="84122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1221488"/>
        <c:crosses val="autoZero"/>
        <c:auto val="1"/>
        <c:lblAlgn val="ctr"/>
        <c:lblOffset val="100"/>
        <c:noMultiLvlLbl val="0"/>
      </c:catAx>
      <c:valAx>
        <c:axId val="84122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122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86256412257466"/>
          <c:y val="3.0395136778115502E-2"/>
          <c:w val="0.75490483615115189"/>
          <c:h val="0.884349775427007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Foglio1!$BQ$1</c:f>
              <c:strCache>
                <c:ptCount val="1"/>
                <c:pt idx="0">
                  <c:v>Affido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Foglio1!$BP$2:$BP$22</c:f>
              <c:strCache>
                <c:ptCount val="21"/>
                <c:pt idx="0">
                  <c:v>Abruzzo</c:v>
                </c:pt>
                <c:pt idx="1">
                  <c:v>Basilicata</c:v>
                </c:pt>
                <c:pt idx="2">
                  <c:v>Calabria</c:v>
                </c:pt>
                <c:pt idx="3">
                  <c:v>Campania</c:v>
                </c:pt>
                <c:pt idx="4">
                  <c:v>Emilia-Romagna</c:v>
                </c:pt>
                <c:pt idx="5">
                  <c:v>Friuli-Venezia Giulia</c:v>
                </c:pt>
                <c:pt idx="6">
                  <c:v>Lazio</c:v>
                </c:pt>
                <c:pt idx="7">
                  <c:v>Liguria</c:v>
                </c:pt>
                <c:pt idx="8">
                  <c:v>Lombardia</c:v>
                </c:pt>
                <c:pt idx="9">
                  <c:v>Marche</c:v>
                </c:pt>
                <c:pt idx="10">
                  <c:v>Molise</c:v>
                </c:pt>
                <c:pt idx="11">
                  <c:v>Piemonte</c:v>
                </c:pt>
                <c:pt idx="12">
                  <c:v>Provincia Bolzano</c:v>
                </c:pt>
                <c:pt idx="13">
                  <c:v>Provincia Trento</c:v>
                </c:pt>
                <c:pt idx="14">
                  <c:v>Puglia</c:v>
                </c:pt>
                <c:pt idx="15">
                  <c:v>Sardegna(a)</c:v>
                </c:pt>
                <c:pt idx="16">
                  <c:v>Sicilia</c:v>
                </c:pt>
                <c:pt idx="17">
                  <c:v>Toscana</c:v>
                </c:pt>
                <c:pt idx="18">
                  <c:v>Umbria</c:v>
                </c:pt>
                <c:pt idx="19">
                  <c:v>Valle d'Aosta</c:v>
                </c:pt>
                <c:pt idx="20">
                  <c:v>Veneto</c:v>
                </c:pt>
              </c:strCache>
            </c:strRef>
          </c:cat>
          <c:val>
            <c:numRef>
              <c:f>Foglio1!$BQ$2:$BQ$22</c:f>
              <c:numCache>
                <c:formatCode>#,##0.0</c:formatCode>
                <c:ptCount val="21"/>
                <c:pt idx="0">
                  <c:v>0.53736592045478115</c:v>
                </c:pt>
                <c:pt idx="1">
                  <c:v>0.54707922079530391</c:v>
                </c:pt>
                <c:pt idx="2">
                  <c:v>0.37444749243399722</c:v>
                </c:pt>
                <c:pt idx="3">
                  <c:v>-0.24426099207350638</c:v>
                </c:pt>
                <c:pt idx="4">
                  <c:v>-0.23605223043515777</c:v>
                </c:pt>
                <c:pt idx="5">
                  <c:v>-6.4589251384465252E-2</c:v>
                </c:pt>
                <c:pt idx="6">
                  <c:v>0.10900180693204842</c:v>
                </c:pt>
                <c:pt idx="7">
                  <c:v>-0.47166682122340609</c:v>
                </c:pt>
                <c:pt idx="8">
                  <c:v>0.10175450680094311</c:v>
                </c:pt>
                <c:pt idx="9">
                  <c:v>5.4938774081173758E-2</c:v>
                </c:pt>
                <c:pt idx="10">
                  <c:v>0.23834637303197126</c:v>
                </c:pt>
                <c:pt idx="11">
                  <c:v>7.3498331566388853E-2</c:v>
                </c:pt>
                <c:pt idx="12">
                  <c:v>-0.29282164164981717</c:v>
                </c:pt>
                <c:pt idx="13">
                  <c:v>-3.4726317138828344E-2</c:v>
                </c:pt>
                <c:pt idx="14">
                  <c:v>-0.28458469892399663</c:v>
                </c:pt>
                <c:pt idx="15">
                  <c:v>0.10230658690332461</c:v>
                </c:pt>
                <c:pt idx="16">
                  <c:v>0.19177940080562084</c:v>
                </c:pt>
                <c:pt idx="17">
                  <c:v>-0.14142682917923377</c:v>
                </c:pt>
                <c:pt idx="18">
                  <c:v>-0.16495626282417186</c:v>
                </c:pt>
                <c:pt idx="19">
                  <c:v>0.38746164859889531</c:v>
                </c:pt>
                <c:pt idx="20">
                  <c:v>0.31948678700846389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DF-4C3E-A33F-6980C12CEF3C}"/>
            </c:ext>
          </c:extLst>
        </c:ser>
        <c:ser>
          <c:idx val="1"/>
          <c:order val="1"/>
          <c:tx>
            <c:strRef>
              <c:f>Foglio1!$BR$1</c:f>
              <c:strCache>
                <c:ptCount val="1"/>
                <c:pt idx="0">
                  <c:v>Struttura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Foglio1!$BP$2:$BP$22</c:f>
              <c:strCache>
                <c:ptCount val="21"/>
                <c:pt idx="0">
                  <c:v>Abruzzo</c:v>
                </c:pt>
                <c:pt idx="1">
                  <c:v>Basilicata</c:v>
                </c:pt>
                <c:pt idx="2">
                  <c:v>Calabria</c:v>
                </c:pt>
                <c:pt idx="3">
                  <c:v>Campania</c:v>
                </c:pt>
                <c:pt idx="4">
                  <c:v>Emilia-Romagna</c:v>
                </c:pt>
                <c:pt idx="5">
                  <c:v>Friuli-Venezia Giulia</c:v>
                </c:pt>
                <c:pt idx="6">
                  <c:v>Lazio</c:v>
                </c:pt>
                <c:pt idx="7">
                  <c:v>Liguria</c:v>
                </c:pt>
                <c:pt idx="8">
                  <c:v>Lombardia</c:v>
                </c:pt>
                <c:pt idx="9">
                  <c:v>Marche</c:v>
                </c:pt>
                <c:pt idx="10">
                  <c:v>Molise</c:v>
                </c:pt>
                <c:pt idx="11">
                  <c:v>Piemonte</c:v>
                </c:pt>
                <c:pt idx="12">
                  <c:v>Provincia Bolzano</c:v>
                </c:pt>
                <c:pt idx="13">
                  <c:v>Provincia Trento</c:v>
                </c:pt>
                <c:pt idx="14">
                  <c:v>Puglia</c:v>
                </c:pt>
                <c:pt idx="15">
                  <c:v>Sardegna(a)</c:v>
                </c:pt>
                <c:pt idx="16">
                  <c:v>Sicilia</c:v>
                </c:pt>
                <c:pt idx="17">
                  <c:v>Toscana</c:v>
                </c:pt>
                <c:pt idx="18">
                  <c:v>Umbria</c:v>
                </c:pt>
                <c:pt idx="19">
                  <c:v>Valle d'Aosta</c:v>
                </c:pt>
                <c:pt idx="20">
                  <c:v>Veneto</c:v>
                </c:pt>
              </c:strCache>
            </c:strRef>
          </c:cat>
          <c:val>
            <c:numRef>
              <c:f>Foglio1!$BR$2:$BR$22</c:f>
              <c:numCache>
                <c:formatCode>#,##0.0</c:formatCode>
                <c:ptCount val="21"/>
                <c:pt idx="0">
                  <c:v>0.88571962073901944</c:v>
                </c:pt>
                <c:pt idx="1">
                  <c:v>0.27277489504513985</c:v>
                </c:pt>
                <c:pt idx="2">
                  <c:v>-0.27703722242895856</c:v>
                </c:pt>
                <c:pt idx="3">
                  <c:v>-0.21107582926145918</c:v>
                </c:pt>
                <c:pt idx="4">
                  <c:v>-0.19623227587793735</c:v>
                </c:pt>
                <c:pt idx="5">
                  <c:v>3.2113856130383533E-2</c:v>
                </c:pt>
                <c:pt idx="6">
                  <c:v>0.51344247932979248</c:v>
                </c:pt>
                <c:pt idx="7">
                  <c:v>0.46998491851605984</c:v>
                </c:pt>
                <c:pt idx="8">
                  <c:v>0.49990959954443093</c:v>
                </c:pt>
                <c:pt idx="9">
                  <c:v>0.42933767472800644</c:v>
                </c:pt>
                <c:pt idx="10">
                  <c:v>-0.17814160146817315</c:v>
                </c:pt>
                <c:pt idx="11">
                  <c:v>-0.34124736912881826</c:v>
                </c:pt>
                <c:pt idx="12">
                  <c:v>-0.48445104034900743</c:v>
                </c:pt>
                <c:pt idx="13">
                  <c:v>-9.0817416570525111E-2</c:v>
                </c:pt>
                <c:pt idx="14">
                  <c:v>0.63675553133722795</c:v>
                </c:pt>
                <c:pt idx="15">
                  <c:v>5.7971360491435142E-2</c:v>
                </c:pt>
                <c:pt idx="16">
                  <c:v>0.91612616892994359</c:v>
                </c:pt>
                <c:pt idx="17">
                  <c:v>0.27899483689103421</c:v>
                </c:pt>
                <c:pt idx="18">
                  <c:v>-9.6928369768123579E-2</c:v>
                </c:pt>
                <c:pt idx="19">
                  <c:v>-0.33297197790959299</c:v>
                </c:pt>
                <c:pt idx="20">
                  <c:v>-0.11192317189364442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DF-4C3E-A33F-6980C12CEF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841655600"/>
        <c:axId val="841660592"/>
      </c:barChart>
      <c:catAx>
        <c:axId val="841655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1660592"/>
        <c:crosses val="autoZero"/>
        <c:auto val="1"/>
        <c:lblAlgn val="ctr"/>
        <c:lblOffset val="100"/>
        <c:noMultiLvlLbl val="0"/>
      </c:catAx>
      <c:valAx>
        <c:axId val="841660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165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Inserimento in affidamento</a:t>
            </a:r>
            <a:r>
              <a:rPr lang="it-IT" baseline="0"/>
              <a:t> e in struttura (Piemonte)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Foglio1!$Q$24</c:f>
              <c:strCache>
                <c:ptCount val="1"/>
                <c:pt idx="0">
                  <c:v>Affido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Foglio1!$P$25:$P$27</c:f>
              <c:numCache>
                <c:formatCode>General</c:formatCode>
                <c:ptCount val="3"/>
                <c:pt idx="0">
                  <c:v>2016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Foglio1!$Q$25:$Q$27</c:f>
              <c:numCache>
                <c:formatCode>General</c:formatCode>
                <c:ptCount val="3"/>
                <c:pt idx="0">
                  <c:v>1427</c:v>
                </c:pt>
                <c:pt idx="1">
                  <c:v>1263</c:v>
                </c:pt>
                <c:pt idx="2">
                  <c:v>1256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24-400E-8969-10B38C941472}"/>
            </c:ext>
          </c:extLst>
        </c:ser>
        <c:ser>
          <c:idx val="1"/>
          <c:order val="1"/>
          <c:tx>
            <c:strRef>
              <c:f>Foglio1!$R$24</c:f>
              <c:strCache>
                <c:ptCount val="1"/>
                <c:pt idx="0">
                  <c:v>Struttura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Foglio1!$P$25:$P$27</c:f>
              <c:numCache>
                <c:formatCode>General</c:formatCode>
                <c:ptCount val="3"/>
                <c:pt idx="0">
                  <c:v>2016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Foglio1!$R$25:$R$27</c:f>
              <c:numCache>
                <c:formatCode>General</c:formatCode>
                <c:ptCount val="3"/>
                <c:pt idx="0">
                  <c:v>1081</c:v>
                </c:pt>
                <c:pt idx="1">
                  <c:v>672</c:v>
                </c:pt>
                <c:pt idx="2">
                  <c:v>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24-400E-8969-10B38C9414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0078048"/>
        <c:axId val="830074720"/>
      </c:barChart>
      <c:catAx>
        <c:axId val="83007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0074720"/>
        <c:crosses val="autoZero"/>
        <c:auto val="1"/>
        <c:lblAlgn val="ctr"/>
        <c:lblOffset val="100"/>
        <c:noMultiLvlLbl val="0"/>
      </c:catAx>
      <c:valAx>
        <c:axId val="83007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007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...Prima dell'affido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C33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E2-4D39-B6F1-A71171A4DE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Foglio1!$A$174:$A$179</c:f>
              <c:strCache>
                <c:ptCount val="6"/>
                <c:pt idx="0">
                  <c:v>Famiglia d'origine</c:v>
                </c:pt>
                <c:pt idx="1">
                  <c:v>Struttura</c:v>
                </c:pt>
                <c:pt idx="2">
                  <c:v>altro</c:v>
                </c:pt>
                <c:pt idx="3">
                  <c:v>Affido a parenti</c:v>
                </c:pt>
                <c:pt idx="4">
                  <c:v>Affido a terzi</c:v>
                </c:pt>
                <c:pt idx="5">
                  <c:v>Con amici e conoscenti</c:v>
                </c:pt>
              </c:strCache>
            </c:strRef>
          </c:cat>
          <c:val>
            <c:numRef>
              <c:f>Foglio1!$B$174:$B$179</c:f>
              <c:numCache>
                <c:formatCode>0.0%</c:formatCode>
                <c:ptCount val="6"/>
                <c:pt idx="0">
                  <c:v>0.53</c:v>
                </c:pt>
                <c:pt idx="1">
                  <c:v>0.26800000000000002</c:v>
                </c:pt>
                <c:pt idx="2">
                  <c:v>0.08</c:v>
                </c:pt>
                <c:pt idx="3">
                  <c:v>6.8000000000000005E-2</c:v>
                </c:pt>
                <c:pt idx="4">
                  <c:v>5.1999999999999998E-2</c:v>
                </c:pt>
                <c:pt idx="5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E2-4D39-B6F1-A71171A4DE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20740767"/>
        <c:axId val="1520743679"/>
      </c:barChart>
      <c:catAx>
        <c:axId val="1520740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20743679"/>
        <c:crosses val="autoZero"/>
        <c:auto val="1"/>
        <c:lblAlgn val="ctr"/>
        <c:lblOffset val="100"/>
        <c:noMultiLvlLbl val="0"/>
      </c:catAx>
      <c:valAx>
        <c:axId val="1520743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2074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... Dopo l'affido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C33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38-462C-84FE-EE116F32838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38-462C-84FE-EE116F32838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38-462C-84FE-EE116F328386}"/>
              </c:ext>
            </c:extLst>
          </c:dPt>
          <c:dPt>
            <c:idx val="4"/>
            <c:invertIfNegative val="0"/>
            <c:bubble3D val="0"/>
            <c:spPr>
              <a:solidFill>
                <a:srgbClr val="CF00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38-462C-84FE-EE116F328386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38-462C-84FE-EE116F328386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38-462C-84FE-EE116F3283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Foglio1!$A$186:$A$195</c:f>
              <c:strCache>
                <c:ptCount val="10"/>
                <c:pt idx="0">
                  <c:v>Rientro in famiglia</c:v>
                </c:pt>
                <c:pt idx="1">
                  <c:v>Struttura socio-educativa</c:v>
                </c:pt>
                <c:pt idx="2">
                  <c:v>Affidamento pre-adottivo alla fa. aff.</c:v>
                </c:pt>
                <c:pt idx="3">
                  <c:v>Affidamento pre-adottivo ad altra famiglia</c:v>
                </c:pt>
                <c:pt idx="4">
                  <c:v>Affidamento a terzi</c:v>
                </c:pt>
                <c:pt idx="5">
                  <c:v>Altro</c:v>
                </c:pt>
                <c:pt idx="6">
                  <c:v>Autonomia </c:v>
                </c:pt>
                <c:pt idx="7">
                  <c:v>Strutt. San. o socio-san.</c:v>
                </c:pt>
                <c:pt idx="8">
                  <c:v>Affido a rischio giuridico</c:v>
                </c:pt>
                <c:pt idx="9">
                  <c:v>Aff. a parenti</c:v>
                </c:pt>
              </c:strCache>
            </c:strRef>
          </c:cat>
          <c:val>
            <c:numRef>
              <c:f>Foglio1!$B$186:$B$195</c:f>
              <c:numCache>
                <c:formatCode>0.00%</c:formatCode>
                <c:ptCount val="10"/>
                <c:pt idx="0">
                  <c:v>0.41599999999999998</c:v>
                </c:pt>
                <c:pt idx="1">
                  <c:v>0.161</c:v>
                </c:pt>
                <c:pt idx="2">
                  <c:v>0.14099999999999999</c:v>
                </c:pt>
                <c:pt idx="3">
                  <c:v>8.1000000000000003E-2</c:v>
                </c:pt>
                <c:pt idx="4">
                  <c:v>0.06</c:v>
                </c:pt>
                <c:pt idx="5">
                  <c:v>4.7E-2</c:v>
                </c:pt>
                <c:pt idx="6">
                  <c:v>0.04</c:v>
                </c:pt>
                <c:pt idx="7" formatCode="0%">
                  <c:v>0.02</c:v>
                </c:pt>
                <c:pt idx="8" formatCode="0%">
                  <c:v>0.02</c:v>
                </c:pt>
                <c:pt idx="9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138-462C-84FE-EE116F3283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19887103"/>
        <c:axId val="1519885855"/>
      </c:barChart>
      <c:catAx>
        <c:axId val="15198871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9885855"/>
        <c:crosses val="autoZero"/>
        <c:auto val="1"/>
        <c:lblAlgn val="ctr"/>
        <c:lblOffset val="100"/>
        <c:noMultiLvlLbl val="0"/>
      </c:catAx>
      <c:valAx>
        <c:axId val="1519885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9887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Durat</a:t>
            </a:r>
            <a:r>
              <a:rPr lang="it-IT" b="1" baseline="0"/>
              <a:t>a affido sopra 24 mesi</a:t>
            </a:r>
            <a:endParaRPr lang="it-IT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Foglio1!$A$199:$A$203</c:f>
              <c:numCache>
                <c:formatCode>General</c:formatCode>
                <c:ptCount val="5"/>
                <c:pt idx="0">
                  <c:v>1999</c:v>
                </c:pt>
                <c:pt idx="1">
                  <c:v>2007</c:v>
                </c:pt>
                <c:pt idx="2">
                  <c:v>2013</c:v>
                </c:pt>
                <c:pt idx="3">
                  <c:v>2016</c:v>
                </c:pt>
                <c:pt idx="4">
                  <c:v>2019</c:v>
                </c:pt>
              </c:numCache>
            </c:numRef>
          </c:cat>
          <c:val>
            <c:numRef>
              <c:f>Foglio1!$B$199:$B$203</c:f>
              <c:numCache>
                <c:formatCode>0%</c:formatCode>
                <c:ptCount val="5"/>
                <c:pt idx="0">
                  <c:v>0.62</c:v>
                </c:pt>
                <c:pt idx="1">
                  <c:v>0.56999999999999995</c:v>
                </c:pt>
                <c:pt idx="2">
                  <c:v>0.62</c:v>
                </c:pt>
                <c:pt idx="3">
                  <c:v>0.62</c:v>
                </c:pt>
                <c:pt idx="4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C-49E0-BBEF-12108C8EBB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3318703"/>
        <c:axId val="1043317039"/>
      </c:barChart>
      <c:catAx>
        <c:axId val="1043318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43317039"/>
        <c:crosses val="autoZero"/>
        <c:auto val="1"/>
        <c:lblAlgn val="ctr"/>
        <c:lblOffset val="100"/>
        <c:noMultiLvlLbl val="0"/>
      </c:catAx>
      <c:valAx>
        <c:axId val="1043317039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43318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Foglio1!$B$206</c:f>
              <c:strCache>
                <c:ptCount val="1"/>
                <c:pt idx="0">
                  <c:v>Progetto post-accoglienza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Foglio1!$A$207:$A$210</c:f>
              <c:strCache>
                <c:ptCount val="4"/>
                <c:pt idx="0">
                  <c:v>Nord-Ovest</c:v>
                </c:pt>
                <c:pt idx="1">
                  <c:v>Nord-Est</c:v>
                </c:pt>
                <c:pt idx="2">
                  <c:v>Centro</c:v>
                </c:pt>
                <c:pt idx="3">
                  <c:v>Sud</c:v>
                </c:pt>
              </c:strCache>
            </c:strRef>
          </c:cat>
          <c:val>
            <c:numRef>
              <c:f>Foglio1!$B$207:$B$210</c:f>
              <c:numCache>
                <c:formatCode>0%</c:formatCode>
                <c:ptCount val="4"/>
                <c:pt idx="0" formatCode="0.00%">
                  <c:v>0.58099999999999996</c:v>
                </c:pt>
                <c:pt idx="1">
                  <c:v>0.6</c:v>
                </c:pt>
                <c:pt idx="2" formatCode="0.00%">
                  <c:v>0.41499999999999998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4-492B-9BAB-BB56635DAA47}"/>
            </c:ext>
          </c:extLst>
        </c:ser>
        <c:ser>
          <c:idx val="1"/>
          <c:order val="1"/>
          <c:tx>
            <c:strRef>
              <c:f>Foglio1!$C$206</c:f>
              <c:strCache>
                <c:ptCount val="1"/>
                <c:pt idx="0">
                  <c:v>Supporto famiglia affidataria</c:v>
                </c:pt>
              </c:strCache>
            </c:strRef>
          </c:tx>
          <c:spPr>
            <a:solidFill>
              <a:srgbClr val="CF007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Foglio1!$A$207:$A$210</c:f>
              <c:strCache>
                <c:ptCount val="4"/>
                <c:pt idx="0">
                  <c:v>Nord-Ovest</c:v>
                </c:pt>
                <c:pt idx="1">
                  <c:v>Nord-Est</c:v>
                </c:pt>
                <c:pt idx="2">
                  <c:v>Centro</c:v>
                </c:pt>
                <c:pt idx="3">
                  <c:v>Sud</c:v>
                </c:pt>
              </c:strCache>
            </c:strRef>
          </c:cat>
          <c:val>
            <c:numRef>
              <c:f>Foglio1!$C$207:$C$210</c:f>
              <c:numCache>
                <c:formatCode>0.00%</c:formatCode>
                <c:ptCount val="4"/>
                <c:pt idx="0">
                  <c:v>0.35299999999999998</c:v>
                </c:pt>
                <c:pt idx="1">
                  <c:v>0.33300000000000002</c:v>
                </c:pt>
                <c:pt idx="2">
                  <c:v>0.13200000000000001</c:v>
                </c:pt>
                <c:pt idx="3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4-492B-9BAB-BB56635DAA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6215823"/>
        <c:axId val="1056219151"/>
      </c:barChart>
      <c:catAx>
        <c:axId val="105621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6219151"/>
        <c:crosses val="autoZero"/>
        <c:auto val="1"/>
        <c:lblAlgn val="ctr"/>
        <c:lblOffset val="100"/>
        <c:noMultiLvlLbl val="0"/>
      </c:catAx>
      <c:valAx>
        <c:axId val="105621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621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9CB18-FEC8-4EAF-AFF3-04828F2E0EBD}" type="doc">
      <dgm:prSet loTypeId="urn:microsoft.com/office/officeart/2005/8/layout/h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819467FC-6B7E-4015-83F3-F092204A13FE}">
      <dgm:prSet phldrT="[Testo]"/>
      <dgm:spPr/>
      <dgm:t>
        <a:bodyPr/>
        <a:lstStyle/>
        <a:p>
          <a:r>
            <a:rPr lang="it-IT" dirty="0"/>
            <a:t>Minori che transitano in adozione</a:t>
          </a:r>
        </a:p>
      </dgm:t>
    </dgm:pt>
    <dgm:pt modelId="{2ECCF729-4E07-449B-9F1F-24E86E6E8294}" type="parTrans" cxnId="{D4B9AE52-EEBC-4C02-889D-9367B87CF279}">
      <dgm:prSet/>
      <dgm:spPr/>
      <dgm:t>
        <a:bodyPr/>
        <a:lstStyle/>
        <a:p>
          <a:endParaRPr lang="it-IT"/>
        </a:p>
      </dgm:t>
    </dgm:pt>
    <dgm:pt modelId="{C90894E1-37FB-4882-8DFF-63F84E88167C}" type="sibTrans" cxnId="{D4B9AE52-EEBC-4C02-889D-9367B87CF279}">
      <dgm:prSet/>
      <dgm:spPr/>
      <dgm:t>
        <a:bodyPr/>
        <a:lstStyle/>
        <a:p>
          <a:endParaRPr lang="it-IT"/>
        </a:p>
      </dgm:t>
    </dgm:pt>
    <dgm:pt modelId="{927BD818-FD24-4F9B-BC07-4D7AAFACD5CC}">
      <dgm:prSet phldrT="[Testo]"/>
      <dgm:spPr/>
      <dgm:t>
        <a:bodyPr/>
        <a:lstStyle/>
        <a:p>
          <a:r>
            <a:rPr lang="it-IT" dirty="0"/>
            <a:t>Piccoli (anche neonati)</a:t>
          </a:r>
        </a:p>
      </dgm:t>
    </dgm:pt>
    <dgm:pt modelId="{0DA4DA07-E05E-43A8-8014-1E145DC8629B}" type="parTrans" cxnId="{3F3FBE9C-BAE0-4AE8-98F9-FE4FAA580D88}">
      <dgm:prSet/>
      <dgm:spPr/>
      <dgm:t>
        <a:bodyPr/>
        <a:lstStyle/>
        <a:p>
          <a:endParaRPr lang="it-IT"/>
        </a:p>
      </dgm:t>
    </dgm:pt>
    <dgm:pt modelId="{6D4242C8-40BB-4072-A295-C28263CBB0E9}" type="sibTrans" cxnId="{3F3FBE9C-BAE0-4AE8-98F9-FE4FAA580D88}">
      <dgm:prSet/>
      <dgm:spPr/>
      <dgm:t>
        <a:bodyPr/>
        <a:lstStyle/>
        <a:p>
          <a:endParaRPr lang="it-IT"/>
        </a:p>
      </dgm:t>
    </dgm:pt>
    <dgm:pt modelId="{488DA30B-1106-47E2-B7DF-C04BDAA5BD5F}">
      <dgm:prSet phldrT="[Testo]"/>
      <dgm:spPr/>
      <dgm:t>
        <a:bodyPr/>
        <a:lstStyle/>
        <a:p>
          <a:r>
            <a:rPr lang="it-IT" dirty="0"/>
            <a:t>Rimangono relativamente poso in affidamento</a:t>
          </a:r>
        </a:p>
      </dgm:t>
    </dgm:pt>
    <dgm:pt modelId="{356A013E-BEF9-4EB3-B63C-16349A8E9968}" type="parTrans" cxnId="{91FD0CB6-2AB6-4A59-99CF-AAA7B29E1A96}">
      <dgm:prSet/>
      <dgm:spPr/>
      <dgm:t>
        <a:bodyPr/>
        <a:lstStyle/>
        <a:p>
          <a:endParaRPr lang="it-IT"/>
        </a:p>
      </dgm:t>
    </dgm:pt>
    <dgm:pt modelId="{B483FA70-19BF-43FE-9C5C-2EF7BA81142F}" type="sibTrans" cxnId="{91FD0CB6-2AB6-4A59-99CF-AAA7B29E1A96}">
      <dgm:prSet/>
      <dgm:spPr/>
      <dgm:t>
        <a:bodyPr/>
        <a:lstStyle/>
        <a:p>
          <a:endParaRPr lang="it-IT"/>
        </a:p>
      </dgm:t>
    </dgm:pt>
    <dgm:pt modelId="{6652A567-2478-4998-BE46-33D1A4C8BB05}">
      <dgm:prSet phldrT="[Testo]"/>
      <dgm:spPr/>
      <dgm:t>
        <a:bodyPr/>
        <a:lstStyle/>
        <a:p>
          <a:r>
            <a:rPr lang="it-IT" dirty="0"/>
            <a:t>Minori che rientrano in famiglia o transitano in altra collocazione</a:t>
          </a:r>
        </a:p>
      </dgm:t>
    </dgm:pt>
    <dgm:pt modelId="{9429DEBA-32AD-4B66-A4D6-49BDA1009286}" type="parTrans" cxnId="{0820A5AD-46A1-46FC-BD87-6F837F23FD26}">
      <dgm:prSet/>
      <dgm:spPr/>
      <dgm:t>
        <a:bodyPr/>
        <a:lstStyle/>
        <a:p>
          <a:endParaRPr lang="it-IT"/>
        </a:p>
      </dgm:t>
    </dgm:pt>
    <dgm:pt modelId="{0E74C127-132A-4B30-83BD-B933ED320F69}" type="sibTrans" cxnId="{0820A5AD-46A1-46FC-BD87-6F837F23FD26}">
      <dgm:prSet/>
      <dgm:spPr/>
      <dgm:t>
        <a:bodyPr/>
        <a:lstStyle/>
        <a:p>
          <a:endParaRPr lang="it-IT"/>
        </a:p>
      </dgm:t>
    </dgm:pt>
    <dgm:pt modelId="{59C06F55-CE89-4BF6-974F-8EF7B19D2B65}">
      <dgm:prSet phldrT="[Testo]"/>
      <dgm:spPr/>
      <dgm:t>
        <a:bodyPr/>
        <a:lstStyle/>
        <a:p>
          <a:r>
            <a:rPr lang="it-IT" dirty="0"/>
            <a:t>Un po’ più grandi</a:t>
          </a:r>
        </a:p>
      </dgm:t>
    </dgm:pt>
    <dgm:pt modelId="{3316D035-9B73-41E3-B5A8-A19B6A97A485}" type="parTrans" cxnId="{43FF8D35-7950-4AFF-A381-0BC9F0022E32}">
      <dgm:prSet/>
      <dgm:spPr/>
      <dgm:t>
        <a:bodyPr/>
        <a:lstStyle/>
        <a:p>
          <a:endParaRPr lang="it-IT"/>
        </a:p>
      </dgm:t>
    </dgm:pt>
    <dgm:pt modelId="{E478D142-D4FA-4726-A306-F41A15217450}" type="sibTrans" cxnId="{43FF8D35-7950-4AFF-A381-0BC9F0022E32}">
      <dgm:prSet/>
      <dgm:spPr/>
      <dgm:t>
        <a:bodyPr/>
        <a:lstStyle/>
        <a:p>
          <a:endParaRPr lang="it-IT"/>
        </a:p>
      </dgm:t>
    </dgm:pt>
    <dgm:pt modelId="{C350B9BF-3835-46BC-A1E3-0BBA63E0111E}">
      <dgm:prSet phldrT="[Testo]"/>
      <dgm:spPr/>
      <dgm:t>
        <a:bodyPr/>
        <a:lstStyle/>
        <a:p>
          <a:r>
            <a:rPr lang="it-IT" dirty="0"/>
            <a:t>Alcuni hanno genitori con possibilità di ripresa</a:t>
          </a:r>
        </a:p>
      </dgm:t>
    </dgm:pt>
    <dgm:pt modelId="{AF342FC7-3EE0-4ABE-B0F8-0EE589DEFD0E}" type="parTrans" cxnId="{72FEFD56-4300-43DF-9A00-909DA8367CFB}">
      <dgm:prSet/>
      <dgm:spPr/>
      <dgm:t>
        <a:bodyPr/>
        <a:lstStyle/>
        <a:p>
          <a:endParaRPr lang="it-IT"/>
        </a:p>
      </dgm:t>
    </dgm:pt>
    <dgm:pt modelId="{657D92B0-B8A5-4501-8CA3-2760E6B6F1F1}" type="sibTrans" cxnId="{72FEFD56-4300-43DF-9A00-909DA8367CFB}">
      <dgm:prSet/>
      <dgm:spPr/>
      <dgm:t>
        <a:bodyPr/>
        <a:lstStyle/>
        <a:p>
          <a:endParaRPr lang="it-IT"/>
        </a:p>
      </dgm:t>
    </dgm:pt>
    <dgm:pt modelId="{813C1A72-ECF1-4863-9D4F-48C97961C966}">
      <dgm:prSet phldrT="[Testo]"/>
      <dgm:spPr/>
      <dgm:t>
        <a:bodyPr/>
        <a:lstStyle/>
        <a:p>
          <a:r>
            <a:rPr lang="it-IT" dirty="0"/>
            <a:t>Minori che rimangono nella famiglia affidataria</a:t>
          </a:r>
        </a:p>
      </dgm:t>
    </dgm:pt>
    <dgm:pt modelId="{664AD514-C7B0-4CB6-BB8B-92CA74621A69}" type="parTrans" cxnId="{DA97F3B2-F435-4074-9E65-807B3B09B6B3}">
      <dgm:prSet/>
      <dgm:spPr/>
      <dgm:t>
        <a:bodyPr/>
        <a:lstStyle/>
        <a:p>
          <a:endParaRPr lang="it-IT"/>
        </a:p>
      </dgm:t>
    </dgm:pt>
    <dgm:pt modelId="{3C4BD025-AE80-4E3D-8BFE-C081849CA458}" type="sibTrans" cxnId="{DA97F3B2-F435-4074-9E65-807B3B09B6B3}">
      <dgm:prSet/>
      <dgm:spPr/>
      <dgm:t>
        <a:bodyPr/>
        <a:lstStyle/>
        <a:p>
          <a:endParaRPr lang="it-IT"/>
        </a:p>
      </dgm:t>
    </dgm:pt>
    <dgm:pt modelId="{A52FF074-D10B-4225-830B-2084340A0BA3}">
      <dgm:prSet phldrT="[Testo]"/>
      <dgm:spPr/>
      <dgm:t>
        <a:bodyPr/>
        <a:lstStyle/>
        <a:p>
          <a:r>
            <a:rPr lang="it-IT" dirty="0"/>
            <a:t>Spesso arrivano in affido più grandi</a:t>
          </a:r>
        </a:p>
      </dgm:t>
    </dgm:pt>
    <dgm:pt modelId="{58369389-01BD-4DBE-85CD-606057EC16D2}" type="parTrans" cxnId="{46838F2D-473B-464E-9C8E-7A7F338A76FB}">
      <dgm:prSet/>
      <dgm:spPr/>
      <dgm:t>
        <a:bodyPr/>
        <a:lstStyle/>
        <a:p>
          <a:endParaRPr lang="it-IT"/>
        </a:p>
      </dgm:t>
    </dgm:pt>
    <dgm:pt modelId="{A6325806-C0AF-4965-859D-08260142FCC2}" type="sibTrans" cxnId="{46838F2D-473B-464E-9C8E-7A7F338A76FB}">
      <dgm:prSet/>
      <dgm:spPr/>
      <dgm:t>
        <a:bodyPr/>
        <a:lstStyle/>
        <a:p>
          <a:endParaRPr lang="it-IT"/>
        </a:p>
      </dgm:t>
    </dgm:pt>
    <dgm:pt modelId="{2BD6D815-4A7E-4DBF-898B-3CCE750084F3}">
      <dgm:prSet phldrT="[Testo]"/>
      <dgm:spPr/>
      <dgm:t>
        <a:bodyPr/>
        <a:lstStyle/>
        <a:p>
          <a:r>
            <a:rPr lang="it-IT" dirty="0"/>
            <a:t>Presentano famiglie con difficoltà importanti</a:t>
          </a:r>
        </a:p>
      </dgm:t>
    </dgm:pt>
    <dgm:pt modelId="{F0558990-C163-4A91-9E9E-114B81EFF602}" type="parTrans" cxnId="{FC21F596-D38C-432A-BFBB-168BFE99F719}">
      <dgm:prSet/>
      <dgm:spPr/>
      <dgm:t>
        <a:bodyPr/>
        <a:lstStyle/>
        <a:p>
          <a:endParaRPr lang="it-IT"/>
        </a:p>
      </dgm:t>
    </dgm:pt>
    <dgm:pt modelId="{1A115691-B280-42B5-8662-ACEFC73FB901}" type="sibTrans" cxnId="{FC21F596-D38C-432A-BFBB-168BFE99F719}">
      <dgm:prSet/>
      <dgm:spPr/>
      <dgm:t>
        <a:bodyPr/>
        <a:lstStyle/>
        <a:p>
          <a:endParaRPr lang="it-IT"/>
        </a:p>
      </dgm:t>
    </dgm:pt>
    <dgm:pt modelId="{FE06E6A4-931E-4B91-B422-0651B599977A}">
      <dgm:prSet phldrT="[Testo]"/>
      <dgm:spPr/>
      <dgm:t>
        <a:bodyPr/>
        <a:lstStyle/>
        <a:p>
          <a:r>
            <a:rPr lang="it-IT" dirty="0"/>
            <a:t>Altri necessitano di un’altra collocazione</a:t>
          </a:r>
        </a:p>
      </dgm:t>
    </dgm:pt>
    <dgm:pt modelId="{26D05BB3-4725-44C7-97D4-4947497FAC7F}" type="parTrans" cxnId="{5778EE38-481E-43EF-8CC6-002F98F9748B}">
      <dgm:prSet/>
      <dgm:spPr/>
      <dgm:t>
        <a:bodyPr/>
        <a:lstStyle/>
        <a:p>
          <a:endParaRPr lang="it-IT"/>
        </a:p>
      </dgm:t>
    </dgm:pt>
    <dgm:pt modelId="{7F3BD3C0-52D7-453B-9DA2-07800CEBB9B5}" type="sibTrans" cxnId="{5778EE38-481E-43EF-8CC6-002F98F9748B}">
      <dgm:prSet/>
      <dgm:spPr/>
      <dgm:t>
        <a:bodyPr/>
        <a:lstStyle/>
        <a:p>
          <a:endParaRPr lang="it-IT"/>
        </a:p>
      </dgm:t>
    </dgm:pt>
    <dgm:pt modelId="{1870A96F-5862-4DD1-BFEE-7C285F48997E}">
      <dgm:prSet phldrT="[Testo]"/>
      <dgm:spPr/>
      <dgm:t>
        <a:bodyPr/>
        <a:lstStyle/>
        <a:p>
          <a:endParaRPr lang="it-IT" dirty="0"/>
        </a:p>
      </dgm:t>
    </dgm:pt>
    <dgm:pt modelId="{2B488D6D-3227-4251-8BF2-89BDEDB3493F}" type="parTrans" cxnId="{FE99D6C5-070F-46D0-8A66-82B3B9E38C49}">
      <dgm:prSet/>
      <dgm:spPr/>
      <dgm:t>
        <a:bodyPr/>
        <a:lstStyle/>
        <a:p>
          <a:endParaRPr lang="it-IT"/>
        </a:p>
      </dgm:t>
    </dgm:pt>
    <dgm:pt modelId="{11B503A5-430C-4F30-816A-3CC3ADD93774}" type="sibTrans" cxnId="{FE99D6C5-070F-46D0-8A66-82B3B9E38C49}">
      <dgm:prSet/>
      <dgm:spPr/>
      <dgm:t>
        <a:bodyPr/>
        <a:lstStyle/>
        <a:p>
          <a:endParaRPr lang="it-IT"/>
        </a:p>
      </dgm:t>
    </dgm:pt>
    <dgm:pt modelId="{FA8EEDAE-4BF2-4469-9003-D7D641E9931D}" type="pres">
      <dgm:prSet presAssocID="{9889CB18-FEC8-4EAF-AFF3-04828F2E0EBD}" presName="Name0" presStyleCnt="0">
        <dgm:presLayoutVars>
          <dgm:dir/>
          <dgm:animLvl val="lvl"/>
          <dgm:resizeHandles val="exact"/>
        </dgm:presLayoutVars>
      </dgm:prSet>
      <dgm:spPr/>
    </dgm:pt>
    <dgm:pt modelId="{83484FF5-3876-4015-A5BD-A4B410619138}" type="pres">
      <dgm:prSet presAssocID="{819467FC-6B7E-4015-83F3-F092204A13FE}" presName="composite" presStyleCnt="0"/>
      <dgm:spPr/>
    </dgm:pt>
    <dgm:pt modelId="{FD0E5DD9-DD14-45C6-944E-70A32A38B5A7}" type="pres">
      <dgm:prSet presAssocID="{819467FC-6B7E-4015-83F3-F092204A13F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BF9C594-CE1E-41CD-8C2B-2CA24457959C}" type="pres">
      <dgm:prSet presAssocID="{819467FC-6B7E-4015-83F3-F092204A13FE}" presName="desTx" presStyleLbl="alignAccFollowNode1" presStyleIdx="0" presStyleCnt="3">
        <dgm:presLayoutVars>
          <dgm:bulletEnabled val="1"/>
        </dgm:presLayoutVars>
      </dgm:prSet>
      <dgm:spPr/>
    </dgm:pt>
    <dgm:pt modelId="{522B8569-EB6F-4877-8818-501991CBBBA4}" type="pres">
      <dgm:prSet presAssocID="{C90894E1-37FB-4882-8DFF-63F84E88167C}" presName="space" presStyleCnt="0"/>
      <dgm:spPr/>
    </dgm:pt>
    <dgm:pt modelId="{0C5635F5-93D5-40AA-BEEF-78D652072ABE}" type="pres">
      <dgm:prSet presAssocID="{6652A567-2478-4998-BE46-33D1A4C8BB05}" presName="composite" presStyleCnt="0"/>
      <dgm:spPr/>
    </dgm:pt>
    <dgm:pt modelId="{4FE58F9F-4E8B-4B82-9985-4434A9593564}" type="pres">
      <dgm:prSet presAssocID="{6652A567-2478-4998-BE46-33D1A4C8BB0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C816C49-5277-46FA-AECA-279B35D14A5F}" type="pres">
      <dgm:prSet presAssocID="{6652A567-2478-4998-BE46-33D1A4C8BB05}" presName="desTx" presStyleLbl="alignAccFollowNode1" presStyleIdx="1" presStyleCnt="3">
        <dgm:presLayoutVars>
          <dgm:bulletEnabled val="1"/>
        </dgm:presLayoutVars>
      </dgm:prSet>
      <dgm:spPr/>
    </dgm:pt>
    <dgm:pt modelId="{8ED07050-9F81-4D99-B384-9C53B5D7A0E3}" type="pres">
      <dgm:prSet presAssocID="{0E74C127-132A-4B30-83BD-B933ED320F69}" presName="space" presStyleCnt="0"/>
      <dgm:spPr/>
    </dgm:pt>
    <dgm:pt modelId="{21CDE120-FA0F-4DD5-BE8C-E73018480269}" type="pres">
      <dgm:prSet presAssocID="{813C1A72-ECF1-4863-9D4F-48C97961C966}" presName="composite" presStyleCnt="0"/>
      <dgm:spPr/>
    </dgm:pt>
    <dgm:pt modelId="{2B4455F5-D60A-4BD4-9668-96B6E9DF548D}" type="pres">
      <dgm:prSet presAssocID="{813C1A72-ECF1-4863-9D4F-48C97961C96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47B0E0E-87CF-4868-95C8-6A5F25904EC1}" type="pres">
      <dgm:prSet presAssocID="{813C1A72-ECF1-4863-9D4F-48C97961C96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DFF1804-EEF6-4297-8E51-C5FBFB78372F}" type="presOf" srcId="{1870A96F-5862-4DD1-BFEE-7C285F48997E}" destId="{547B0E0E-87CF-4868-95C8-6A5F25904EC1}" srcOrd="0" destOrd="2" presId="urn:microsoft.com/office/officeart/2005/8/layout/hList1"/>
    <dgm:cxn modelId="{46838F2D-473B-464E-9C8E-7A7F338A76FB}" srcId="{813C1A72-ECF1-4863-9D4F-48C97961C966}" destId="{A52FF074-D10B-4225-830B-2084340A0BA3}" srcOrd="0" destOrd="0" parTransId="{58369389-01BD-4DBE-85CD-606057EC16D2}" sibTransId="{A6325806-C0AF-4965-859D-08260142FCC2}"/>
    <dgm:cxn modelId="{8D2A3F2F-CE01-4794-B2A7-3F5ACB5E1054}" type="presOf" srcId="{FE06E6A4-931E-4B91-B422-0651B599977A}" destId="{DC816C49-5277-46FA-AECA-279B35D14A5F}" srcOrd="0" destOrd="2" presId="urn:microsoft.com/office/officeart/2005/8/layout/hList1"/>
    <dgm:cxn modelId="{8FB5E030-BA94-4C43-ACE8-856C5893B834}" type="presOf" srcId="{927BD818-FD24-4F9B-BC07-4D7AAFACD5CC}" destId="{DBF9C594-CE1E-41CD-8C2B-2CA24457959C}" srcOrd="0" destOrd="0" presId="urn:microsoft.com/office/officeart/2005/8/layout/hList1"/>
    <dgm:cxn modelId="{43FF8D35-7950-4AFF-A381-0BC9F0022E32}" srcId="{6652A567-2478-4998-BE46-33D1A4C8BB05}" destId="{59C06F55-CE89-4BF6-974F-8EF7B19D2B65}" srcOrd="0" destOrd="0" parTransId="{3316D035-9B73-41E3-B5A8-A19B6A97A485}" sibTransId="{E478D142-D4FA-4726-A306-F41A15217450}"/>
    <dgm:cxn modelId="{5778EE38-481E-43EF-8CC6-002F98F9748B}" srcId="{6652A567-2478-4998-BE46-33D1A4C8BB05}" destId="{FE06E6A4-931E-4B91-B422-0651B599977A}" srcOrd="2" destOrd="0" parTransId="{26D05BB3-4725-44C7-97D4-4947497FAC7F}" sibTransId="{7F3BD3C0-52D7-453B-9DA2-07800CEBB9B5}"/>
    <dgm:cxn modelId="{7D028252-B097-4E40-921F-9C9E134300D8}" type="presOf" srcId="{813C1A72-ECF1-4863-9D4F-48C97961C966}" destId="{2B4455F5-D60A-4BD4-9668-96B6E9DF548D}" srcOrd="0" destOrd="0" presId="urn:microsoft.com/office/officeart/2005/8/layout/hList1"/>
    <dgm:cxn modelId="{D4B9AE52-EEBC-4C02-889D-9367B87CF279}" srcId="{9889CB18-FEC8-4EAF-AFF3-04828F2E0EBD}" destId="{819467FC-6B7E-4015-83F3-F092204A13FE}" srcOrd="0" destOrd="0" parTransId="{2ECCF729-4E07-449B-9F1F-24E86E6E8294}" sibTransId="{C90894E1-37FB-4882-8DFF-63F84E88167C}"/>
    <dgm:cxn modelId="{72FEFD56-4300-43DF-9A00-909DA8367CFB}" srcId="{6652A567-2478-4998-BE46-33D1A4C8BB05}" destId="{C350B9BF-3835-46BC-A1E3-0BBA63E0111E}" srcOrd="1" destOrd="0" parTransId="{AF342FC7-3EE0-4ABE-B0F8-0EE589DEFD0E}" sibTransId="{657D92B0-B8A5-4501-8CA3-2760E6B6F1F1}"/>
    <dgm:cxn modelId="{55DE017C-1318-4CB8-92DF-2B478E6EDFB8}" type="presOf" srcId="{A52FF074-D10B-4225-830B-2084340A0BA3}" destId="{547B0E0E-87CF-4868-95C8-6A5F25904EC1}" srcOrd="0" destOrd="0" presId="urn:microsoft.com/office/officeart/2005/8/layout/hList1"/>
    <dgm:cxn modelId="{7847178E-8CFE-4894-B086-5E8848428275}" type="presOf" srcId="{C350B9BF-3835-46BC-A1E3-0BBA63E0111E}" destId="{DC816C49-5277-46FA-AECA-279B35D14A5F}" srcOrd="0" destOrd="1" presId="urn:microsoft.com/office/officeart/2005/8/layout/hList1"/>
    <dgm:cxn modelId="{FBEB6390-D7C8-4C60-9EBA-9188B4760C98}" type="presOf" srcId="{2BD6D815-4A7E-4DBF-898B-3CCE750084F3}" destId="{547B0E0E-87CF-4868-95C8-6A5F25904EC1}" srcOrd="0" destOrd="1" presId="urn:microsoft.com/office/officeart/2005/8/layout/hList1"/>
    <dgm:cxn modelId="{FC21F596-D38C-432A-BFBB-168BFE99F719}" srcId="{813C1A72-ECF1-4863-9D4F-48C97961C966}" destId="{2BD6D815-4A7E-4DBF-898B-3CCE750084F3}" srcOrd="1" destOrd="0" parTransId="{F0558990-C163-4A91-9E9E-114B81EFF602}" sibTransId="{1A115691-B280-42B5-8662-ACEFC73FB901}"/>
    <dgm:cxn modelId="{3F3FBE9C-BAE0-4AE8-98F9-FE4FAA580D88}" srcId="{819467FC-6B7E-4015-83F3-F092204A13FE}" destId="{927BD818-FD24-4F9B-BC07-4D7AAFACD5CC}" srcOrd="0" destOrd="0" parTransId="{0DA4DA07-E05E-43A8-8014-1E145DC8629B}" sibTransId="{6D4242C8-40BB-4072-A295-C28263CBB0E9}"/>
    <dgm:cxn modelId="{0820A5AD-46A1-46FC-BD87-6F837F23FD26}" srcId="{9889CB18-FEC8-4EAF-AFF3-04828F2E0EBD}" destId="{6652A567-2478-4998-BE46-33D1A4C8BB05}" srcOrd="1" destOrd="0" parTransId="{9429DEBA-32AD-4B66-A4D6-49BDA1009286}" sibTransId="{0E74C127-132A-4B30-83BD-B933ED320F69}"/>
    <dgm:cxn modelId="{DA97F3B2-F435-4074-9E65-807B3B09B6B3}" srcId="{9889CB18-FEC8-4EAF-AFF3-04828F2E0EBD}" destId="{813C1A72-ECF1-4863-9D4F-48C97961C966}" srcOrd="2" destOrd="0" parTransId="{664AD514-C7B0-4CB6-BB8B-92CA74621A69}" sibTransId="{3C4BD025-AE80-4E3D-8BFE-C081849CA458}"/>
    <dgm:cxn modelId="{82558BB3-429B-4960-AFBE-BD33B932E09C}" type="presOf" srcId="{488DA30B-1106-47E2-B7DF-C04BDAA5BD5F}" destId="{DBF9C594-CE1E-41CD-8C2B-2CA24457959C}" srcOrd="0" destOrd="1" presId="urn:microsoft.com/office/officeart/2005/8/layout/hList1"/>
    <dgm:cxn modelId="{91FD0CB6-2AB6-4A59-99CF-AAA7B29E1A96}" srcId="{819467FC-6B7E-4015-83F3-F092204A13FE}" destId="{488DA30B-1106-47E2-B7DF-C04BDAA5BD5F}" srcOrd="1" destOrd="0" parTransId="{356A013E-BEF9-4EB3-B63C-16349A8E9968}" sibTransId="{B483FA70-19BF-43FE-9C5C-2EF7BA81142F}"/>
    <dgm:cxn modelId="{FE99D6C5-070F-46D0-8A66-82B3B9E38C49}" srcId="{813C1A72-ECF1-4863-9D4F-48C97961C966}" destId="{1870A96F-5862-4DD1-BFEE-7C285F48997E}" srcOrd="2" destOrd="0" parTransId="{2B488D6D-3227-4251-8BF2-89BDEDB3493F}" sibTransId="{11B503A5-430C-4F30-816A-3CC3ADD93774}"/>
    <dgm:cxn modelId="{4CD75ECB-BEBC-47AF-A137-615A0E6475DB}" type="presOf" srcId="{59C06F55-CE89-4BF6-974F-8EF7B19D2B65}" destId="{DC816C49-5277-46FA-AECA-279B35D14A5F}" srcOrd="0" destOrd="0" presId="urn:microsoft.com/office/officeart/2005/8/layout/hList1"/>
    <dgm:cxn modelId="{0EC57ECB-DA24-4CF7-BF6B-562BCB3A4D42}" type="presOf" srcId="{819467FC-6B7E-4015-83F3-F092204A13FE}" destId="{FD0E5DD9-DD14-45C6-944E-70A32A38B5A7}" srcOrd="0" destOrd="0" presId="urn:microsoft.com/office/officeart/2005/8/layout/hList1"/>
    <dgm:cxn modelId="{9A7F11E4-8080-4E67-BEDE-5C8E21874B4E}" type="presOf" srcId="{6652A567-2478-4998-BE46-33D1A4C8BB05}" destId="{4FE58F9F-4E8B-4B82-9985-4434A9593564}" srcOrd="0" destOrd="0" presId="urn:microsoft.com/office/officeart/2005/8/layout/hList1"/>
    <dgm:cxn modelId="{0DF4FAF9-E9F3-4CD2-8BC2-F1468F184A93}" type="presOf" srcId="{9889CB18-FEC8-4EAF-AFF3-04828F2E0EBD}" destId="{FA8EEDAE-4BF2-4469-9003-D7D641E9931D}" srcOrd="0" destOrd="0" presId="urn:microsoft.com/office/officeart/2005/8/layout/hList1"/>
    <dgm:cxn modelId="{72936BF5-23B7-4A5B-94B6-8A9D2D708919}" type="presParOf" srcId="{FA8EEDAE-4BF2-4469-9003-D7D641E9931D}" destId="{83484FF5-3876-4015-A5BD-A4B410619138}" srcOrd="0" destOrd="0" presId="urn:microsoft.com/office/officeart/2005/8/layout/hList1"/>
    <dgm:cxn modelId="{8E9390BF-A553-40A2-B78D-8CB19514A048}" type="presParOf" srcId="{83484FF5-3876-4015-A5BD-A4B410619138}" destId="{FD0E5DD9-DD14-45C6-944E-70A32A38B5A7}" srcOrd="0" destOrd="0" presId="urn:microsoft.com/office/officeart/2005/8/layout/hList1"/>
    <dgm:cxn modelId="{F1793FC7-B643-4F03-BF1A-92F4D0640975}" type="presParOf" srcId="{83484FF5-3876-4015-A5BD-A4B410619138}" destId="{DBF9C594-CE1E-41CD-8C2B-2CA24457959C}" srcOrd="1" destOrd="0" presId="urn:microsoft.com/office/officeart/2005/8/layout/hList1"/>
    <dgm:cxn modelId="{4C751727-B154-4E00-AA87-1D78D9F0E273}" type="presParOf" srcId="{FA8EEDAE-4BF2-4469-9003-D7D641E9931D}" destId="{522B8569-EB6F-4877-8818-501991CBBBA4}" srcOrd="1" destOrd="0" presId="urn:microsoft.com/office/officeart/2005/8/layout/hList1"/>
    <dgm:cxn modelId="{E884632E-A4C9-4E6F-8300-4A9BEDBB3E18}" type="presParOf" srcId="{FA8EEDAE-4BF2-4469-9003-D7D641E9931D}" destId="{0C5635F5-93D5-40AA-BEEF-78D652072ABE}" srcOrd="2" destOrd="0" presId="urn:microsoft.com/office/officeart/2005/8/layout/hList1"/>
    <dgm:cxn modelId="{FD684A94-3240-488B-AE67-71EB3A173F00}" type="presParOf" srcId="{0C5635F5-93D5-40AA-BEEF-78D652072ABE}" destId="{4FE58F9F-4E8B-4B82-9985-4434A9593564}" srcOrd="0" destOrd="0" presId="urn:microsoft.com/office/officeart/2005/8/layout/hList1"/>
    <dgm:cxn modelId="{D9BF3F1A-563B-4770-80C4-9459B66518CE}" type="presParOf" srcId="{0C5635F5-93D5-40AA-BEEF-78D652072ABE}" destId="{DC816C49-5277-46FA-AECA-279B35D14A5F}" srcOrd="1" destOrd="0" presId="urn:microsoft.com/office/officeart/2005/8/layout/hList1"/>
    <dgm:cxn modelId="{FE099D93-45E1-44F1-8BC5-37CF1A4B06B4}" type="presParOf" srcId="{FA8EEDAE-4BF2-4469-9003-D7D641E9931D}" destId="{8ED07050-9F81-4D99-B384-9C53B5D7A0E3}" srcOrd="3" destOrd="0" presId="urn:microsoft.com/office/officeart/2005/8/layout/hList1"/>
    <dgm:cxn modelId="{AA29F5AE-BE8F-4829-BE75-02E845F7C176}" type="presParOf" srcId="{FA8EEDAE-4BF2-4469-9003-D7D641E9931D}" destId="{21CDE120-FA0F-4DD5-BE8C-E73018480269}" srcOrd="4" destOrd="0" presId="urn:microsoft.com/office/officeart/2005/8/layout/hList1"/>
    <dgm:cxn modelId="{2A0C7DB7-3AD3-430F-9AF9-7F4A184A3440}" type="presParOf" srcId="{21CDE120-FA0F-4DD5-BE8C-E73018480269}" destId="{2B4455F5-D60A-4BD4-9668-96B6E9DF548D}" srcOrd="0" destOrd="0" presId="urn:microsoft.com/office/officeart/2005/8/layout/hList1"/>
    <dgm:cxn modelId="{9A0CCFF9-F075-4E73-9906-9A6264125C9D}" type="presParOf" srcId="{21CDE120-FA0F-4DD5-BE8C-E73018480269}" destId="{547B0E0E-87CF-4868-95C8-6A5F25904E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9CB18-FEC8-4EAF-AFF3-04828F2E0EBD}" type="doc">
      <dgm:prSet loTypeId="urn:microsoft.com/office/officeart/2005/8/layout/h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819467FC-6B7E-4015-83F3-F092204A13FE}">
      <dgm:prSet phldrT="[Testo]"/>
      <dgm:spPr/>
      <dgm:t>
        <a:bodyPr/>
        <a:lstStyle/>
        <a:p>
          <a:r>
            <a:rPr lang="it-IT" dirty="0"/>
            <a:t>Minori che transitano in adozione</a:t>
          </a:r>
        </a:p>
      </dgm:t>
    </dgm:pt>
    <dgm:pt modelId="{2ECCF729-4E07-449B-9F1F-24E86E6E8294}" type="parTrans" cxnId="{D4B9AE52-EEBC-4C02-889D-9367B87CF279}">
      <dgm:prSet/>
      <dgm:spPr/>
      <dgm:t>
        <a:bodyPr/>
        <a:lstStyle/>
        <a:p>
          <a:endParaRPr lang="it-IT"/>
        </a:p>
      </dgm:t>
    </dgm:pt>
    <dgm:pt modelId="{C90894E1-37FB-4882-8DFF-63F84E88167C}" type="sibTrans" cxnId="{D4B9AE52-EEBC-4C02-889D-9367B87CF279}">
      <dgm:prSet/>
      <dgm:spPr/>
      <dgm:t>
        <a:bodyPr/>
        <a:lstStyle/>
        <a:p>
          <a:endParaRPr lang="it-IT"/>
        </a:p>
      </dgm:t>
    </dgm:pt>
    <dgm:pt modelId="{927BD818-FD24-4F9B-BC07-4D7AAFACD5CC}">
      <dgm:prSet phldrT="[Testo]"/>
      <dgm:spPr/>
      <dgm:t>
        <a:bodyPr/>
        <a:lstStyle/>
        <a:p>
          <a:r>
            <a:rPr lang="it-IT" dirty="0"/>
            <a:t>Piccoli (anche neonati)</a:t>
          </a:r>
        </a:p>
      </dgm:t>
    </dgm:pt>
    <dgm:pt modelId="{0DA4DA07-E05E-43A8-8014-1E145DC8629B}" type="parTrans" cxnId="{3F3FBE9C-BAE0-4AE8-98F9-FE4FAA580D88}">
      <dgm:prSet/>
      <dgm:spPr/>
      <dgm:t>
        <a:bodyPr/>
        <a:lstStyle/>
        <a:p>
          <a:endParaRPr lang="it-IT"/>
        </a:p>
      </dgm:t>
    </dgm:pt>
    <dgm:pt modelId="{6D4242C8-40BB-4072-A295-C28263CBB0E9}" type="sibTrans" cxnId="{3F3FBE9C-BAE0-4AE8-98F9-FE4FAA580D88}">
      <dgm:prSet/>
      <dgm:spPr/>
      <dgm:t>
        <a:bodyPr/>
        <a:lstStyle/>
        <a:p>
          <a:endParaRPr lang="it-IT"/>
        </a:p>
      </dgm:t>
    </dgm:pt>
    <dgm:pt modelId="{488DA30B-1106-47E2-B7DF-C04BDAA5BD5F}">
      <dgm:prSet phldrT="[Testo]"/>
      <dgm:spPr/>
      <dgm:t>
        <a:bodyPr/>
        <a:lstStyle/>
        <a:p>
          <a:r>
            <a:rPr lang="it-IT" dirty="0"/>
            <a:t>Rimangono relativamente poso in affidamento</a:t>
          </a:r>
        </a:p>
      </dgm:t>
    </dgm:pt>
    <dgm:pt modelId="{356A013E-BEF9-4EB3-B63C-16349A8E9968}" type="parTrans" cxnId="{91FD0CB6-2AB6-4A59-99CF-AAA7B29E1A96}">
      <dgm:prSet/>
      <dgm:spPr/>
      <dgm:t>
        <a:bodyPr/>
        <a:lstStyle/>
        <a:p>
          <a:endParaRPr lang="it-IT"/>
        </a:p>
      </dgm:t>
    </dgm:pt>
    <dgm:pt modelId="{B483FA70-19BF-43FE-9C5C-2EF7BA81142F}" type="sibTrans" cxnId="{91FD0CB6-2AB6-4A59-99CF-AAA7B29E1A96}">
      <dgm:prSet/>
      <dgm:spPr/>
      <dgm:t>
        <a:bodyPr/>
        <a:lstStyle/>
        <a:p>
          <a:endParaRPr lang="it-IT"/>
        </a:p>
      </dgm:t>
    </dgm:pt>
    <dgm:pt modelId="{6652A567-2478-4998-BE46-33D1A4C8BB05}">
      <dgm:prSet phldrT="[Testo]"/>
      <dgm:spPr/>
      <dgm:t>
        <a:bodyPr/>
        <a:lstStyle/>
        <a:p>
          <a:r>
            <a:rPr lang="it-IT" dirty="0"/>
            <a:t>Minori che rientrano in famiglia o transitano in altra collocazione</a:t>
          </a:r>
        </a:p>
      </dgm:t>
    </dgm:pt>
    <dgm:pt modelId="{9429DEBA-32AD-4B66-A4D6-49BDA1009286}" type="parTrans" cxnId="{0820A5AD-46A1-46FC-BD87-6F837F23FD26}">
      <dgm:prSet/>
      <dgm:spPr/>
      <dgm:t>
        <a:bodyPr/>
        <a:lstStyle/>
        <a:p>
          <a:endParaRPr lang="it-IT"/>
        </a:p>
      </dgm:t>
    </dgm:pt>
    <dgm:pt modelId="{0E74C127-132A-4B30-83BD-B933ED320F69}" type="sibTrans" cxnId="{0820A5AD-46A1-46FC-BD87-6F837F23FD26}">
      <dgm:prSet/>
      <dgm:spPr/>
      <dgm:t>
        <a:bodyPr/>
        <a:lstStyle/>
        <a:p>
          <a:endParaRPr lang="it-IT"/>
        </a:p>
      </dgm:t>
    </dgm:pt>
    <dgm:pt modelId="{59C06F55-CE89-4BF6-974F-8EF7B19D2B65}">
      <dgm:prSet phldrT="[Testo]"/>
      <dgm:spPr/>
      <dgm:t>
        <a:bodyPr/>
        <a:lstStyle/>
        <a:p>
          <a:r>
            <a:rPr lang="it-IT" dirty="0"/>
            <a:t>Un po’ più grandi</a:t>
          </a:r>
        </a:p>
      </dgm:t>
    </dgm:pt>
    <dgm:pt modelId="{3316D035-9B73-41E3-B5A8-A19B6A97A485}" type="parTrans" cxnId="{43FF8D35-7950-4AFF-A381-0BC9F0022E32}">
      <dgm:prSet/>
      <dgm:spPr/>
      <dgm:t>
        <a:bodyPr/>
        <a:lstStyle/>
        <a:p>
          <a:endParaRPr lang="it-IT"/>
        </a:p>
      </dgm:t>
    </dgm:pt>
    <dgm:pt modelId="{E478D142-D4FA-4726-A306-F41A15217450}" type="sibTrans" cxnId="{43FF8D35-7950-4AFF-A381-0BC9F0022E32}">
      <dgm:prSet/>
      <dgm:spPr/>
      <dgm:t>
        <a:bodyPr/>
        <a:lstStyle/>
        <a:p>
          <a:endParaRPr lang="it-IT"/>
        </a:p>
      </dgm:t>
    </dgm:pt>
    <dgm:pt modelId="{C350B9BF-3835-46BC-A1E3-0BBA63E0111E}">
      <dgm:prSet phldrT="[Testo]"/>
      <dgm:spPr/>
      <dgm:t>
        <a:bodyPr/>
        <a:lstStyle/>
        <a:p>
          <a:r>
            <a:rPr lang="it-IT" dirty="0"/>
            <a:t>Alcuni hanno genitori con possibilità di ripresa</a:t>
          </a:r>
        </a:p>
      </dgm:t>
    </dgm:pt>
    <dgm:pt modelId="{AF342FC7-3EE0-4ABE-B0F8-0EE589DEFD0E}" type="parTrans" cxnId="{72FEFD56-4300-43DF-9A00-909DA8367CFB}">
      <dgm:prSet/>
      <dgm:spPr/>
      <dgm:t>
        <a:bodyPr/>
        <a:lstStyle/>
        <a:p>
          <a:endParaRPr lang="it-IT"/>
        </a:p>
      </dgm:t>
    </dgm:pt>
    <dgm:pt modelId="{657D92B0-B8A5-4501-8CA3-2760E6B6F1F1}" type="sibTrans" cxnId="{72FEFD56-4300-43DF-9A00-909DA8367CFB}">
      <dgm:prSet/>
      <dgm:spPr/>
      <dgm:t>
        <a:bodyPr/>
        <a:lstStyle/>
        <a:p>
          <a:endParaRPr lang="it-IT"/>
        </a:p>
      </dgm:t>
    </dgm:pt>
    <dgm:pt modelId="{813C1A72-ECF1-4863-9D4F-48C97961C966}">
      <dgm:prSet phldrT="[Testo]"/>
      <dgm:spPr/>
      <dgm:t>
        <a:bodyPr/>
        <a:lstStyle/>
        <a:p>
          <a:r>
            <a:rPr lang="it-IT" dirty="0"/>
            <a:t>Minori che rimangono nella famiglia affidataria</a:t>
          </a:r>
        </a:p>
      </dgm:t>
    </dgm:pt>
    <dgm:pt modelId="{664AD514-C7B0-4CB6-BB8B-92CA74621A69}" type="parTrans" cxnId="{DA97F3B2-F435-4074-9E65-807B3B09B6B3}">
      <dgm:prSet/>
      <dgm:spPr/>
      <dgm:t>
        <a:bodyPr/>
        <a:lstStyle/>
        <a:p>
          <a:endParaRPr lang="it-IT"/>
        </a:p>
      </dgm:t>
    </dgm:pt>
    <dgm:pt modelId="{3C4BD025-AE80-4E3D-8BFE-C081849CA458}" type="sibTrans" cxnId="{DA97F3B2-F435-4074-9E65-807B3B09B6B3}">
      <dgm:prSet/>
      <dgm:spPr/>
      <dgm:t>
        <a:bodyPr/>
        <a:lstStyle/>
        <a:p>
          <a:endParaRPr lang="it-IT"/>
        </a:p>
      </dgm:t>
    </dgm:pt>
    <dgm:pt modelId="{A52FF074-D10B-4225-830B-2084340A0BA3}">
      <dgm:prSet phldrT="[Testo]"/>
      <dgm:spPr/>
      <dgm:t>
        <a:bodyPr/>
        <a:lstStyle/>
        <a:p>
          <a:r>
            <a:rPr lang="it-IT" dirty="0"/>
            <a:t>Spesso arrivano in affido più grandi</a:t>
          </a:r>
        </a:p>
      </dgm:t>
    </dgm:pt>
    <dgm:pt modelId="{58369389-01BD-4DBE-85CD-606057EC16D2}" type="parTrans" cxnId="{46838F2D-473B-464E-9C8E-7A7F338A76FB}">
      <dgm:prSet/>
      <dgm:spPr/>
      <dgm:t>
        <a:bodyPr/>
        <a:lstStyle/>
        <a:p>
          <a:endParaRPr lang="it-IT"/>
        </a:p>
      </dgm:t>
    </dgm:pt>
    <dgm:pt modelId="{A6325806-C0AF-4965-859D-08260142FCC2}" type="sibTrans" cxnId="{46838F2D-473B-464E-9C8E-7A7F338A76FB}">
      <dgm:prSet/>
      <dgm:spPr/>
      <dgm:t>
        <a:bodyPr/>
        <a:lstStyle/>
        <a:p>
          <a:endParaRPr lang="it-IT"/>
        </a:p>
      </dgm:t>
    </dgm:pt>
    <dgm:pt modelId="{2BD6D815-4A7E-4DBF-898B-3CCE750084F3}">
      <dgm:prSet phldrT="[Testo]"/>
      <dgm:spPr/>
      <dgm:t>
        <a:bodyPr/>
        <a:lstStyle/>
        <a:p>
          <a:r>
            <a:rPr lang="it-IT" dirty="0"/>
            <a:t>Presentano famiglie con difficoltà importanti</a:t>
          </a:r>
        </a:p>
      </dgm:t>
    </dgm:pt>
    <dgm:pt modelId="{F0558990-C163-4A91-9E9E-114B81EFF602}" type="parTrans" cxnId="{FC21F596-D38C-432A-BFBB-168BFE99F719}">
      <dgm:prSet/>
      <dgm:spPr/>
      <dgm:t>
        <a:bodyPr/>
        <a:lstStyle/>
        <a:p>
          <a:endParaRPr lang="it-IT"/>
        </a:p>
      </dgm:t>
    </dgm:pt>
    <dgm:pt modelId="{1A115691-B280-42B5-8662-ACEFC73FB901}" type="sibTrans" cxnId="{FC21F596-D38C-432A-BFBB-168BFE99F719}">
      <dgm:prSet/>
      <dgm:spPr/>
      <dgm:t>
        <a:bodyPr/>
        <a:lstStyle/>
        <a:p>
          <a:endParaRPr lang="it-IT"/>
        </a:p>
      </dgm:t>
    </dgm:pt>
    <dgm:pt modelId="{FE06E6A4-931E-4B91-B422-0651B599977A}">
      <dgm:prSet phldrT="[Testo]"/>
      <dgm:spPr/>
      <dgm:t>
        <a:bodyPr/>
        <a:lstStyle/>
        <a:p>
          <a:r>
            <a:rPr lang="it-IT" dirty="0"/>
            <a:t>Altri necessitano di un’altra collocazione</a:t>
          </a:r>
        </a:p>
      </dgm:t>
    </dgm:pt>
    <dgm:pt modelId="{26D05BB3-4725-44C7-97D4-4947497FAC7F}" type="parTrans" cxnId="{5778EE38-481E-43EF-8CC6-002F98F9748B}">
      <dgm:prSet/>
      <dgm:spPr/>
      <dgm:t>
        <a:bodyPr/>
        <a:lstStyle/>
        <a:p>
          <a:endParaRPr lang="it-IT"/>
        </a:p>
      </dgm:t>
    </dgm:pt>
    <dgm:pt modelId="{7F3BD3C0-52D7-453B-9DA2-07800CEBB9B5}" type="sibTrans" cxnId="{5778EE38-481E-43EF-8CC6-002F98F9748B}">
      <dgm:prSet/>
      <dgm:spPr/>
      <dgm:t>
        <a:bodyPr/>
        <a:lstStyle/>
        <a:p>
          <a:endParaRPr lang="it-IT"/>
        </a:p>
      </dgm:t>
    </dgm:pt>
    <dgm:pt modelId="{1870A96F-5862-4DD1-BFEE-7C285F48997E}">
      <dgm:prSet phldrT="[Testo]"/>
      <dgm:spPr/>
      <dgm:t>
        <a:bodyPr/>
        <a:lstStyle/>
        <a:p>
          <a:endParaRPr lang="it-IT" dirty="0"/>
        </a:p>
      </dgm:t>
    </dgm:pt>
    <dgm:pt modelId="{2B488D6D-3227-4251-8BF2-89BDEDB3493F}" type="parTrans" cxnId="{FE99D6C5-070F-46D0-8A66-82B3B9E38C49}">
      <dgm:prSet/>
      <dgm:spPr/>
    </dgm:pt>
    <dgm:pt modelId="{11B503A5-430C-4F30-816A-3CC3ADD93774}" type="sibTrans" cxnId="{FE99D6C5-070F-46D0-8A66-82B3B9E38C49}">
      <dgm:prSet/>
      <dgm:spPr/>
    </dgm:pt>
    <dgm:pt modelId="{FA8EEDAE-4BF2-4469-9003-D7D641E9931D}" type="pres">
      <dgm:prSet presAssocID="{9889CB18-FEC8-4EAF-AFF3-04828F2E0EBD}" presName="Name0" presStyleCnt="0">
        <dgm:presLayoutVars>
          <dgm:dir/>
          <dgm:animLvl val="lvl"/>
          <dgm:resizeHandles val="exact"/>
        </dgm:presLayoutVars>
      </dgm:prSet>
      <dgm:spPr/>
    </dgm:pt>
    <dgm:pt modelId="{83484FF5-3876-4015-A5BD-A4B410619138}" type="pres">
      <dgm:prSet presAssocID="{819467FC-6B7E-4015-83F3-F092204A13FE}" presName="composite" presStyleCnt="0"/>
      <dgm:spPr/>
    </dgm:pt>
    <dgm:pt modelId="{FD0E5DD9-DD14-45C6-944E-70A32A38B5A7}" type="pres">
      <dgm:prSet presAssocID="{819467FC-6B7E-4015-83F3-F092204A13F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BF9C594-CE1E-41CD-8C2B-2CA24457959C}" type="pres">
      <dgm:prSet presAssocID="{819467FC-6B7E-4015-83F3-F092204A13FE}" presName="desTx" presStyleLbl="alignAccFollowNode1" presStyleIdx="0" presStyleCnt="3">
        <dgm:presLayoutVars>
          <dgm:bulletEnabled val="1"/>
        </dgm:presLayoutVars>
      </dgm:prSet>
      <dgm:spPr/>
    </dgm:pt>
    <dgm:pt modelId="{522B8569-EB6F-4877-8818-501991CBBBA4}" type="pres">
      <dgm:prSet presAssocID="{C90894E1-37FB-4882-8DFF-63F84E88167C}" presName="space" presStyleCnt="0"/>
      <dgm:spPr/>
    </dgm:pt>
    <dgm:pt modelId="{0C5635F5-93D5-40AA-BEEF-78D652072ABE}" type="pres">
      <dgm:prSet presAssocID="{6652A567-2478-4998-BE46-33D1A4C8BB05}" presName="composite" presStyleCnt="0"/>
      <dgm:spPr/>
    </dgm:pt>
    <dgm:pt modelId="{4FE58F9F-4E8B-4B82-9985-4434A9593564}" type="pres">
      <dgm:prSet presAssocID="{6652A567-2478-4998-BE46-33D1A4C8BB0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C816C49-5277-46FA-AECA-279B35D14A5F}" type="pres">
      <dgm:prSet presAssocID="{6652A567-2478-4998-BE46-33D1A4C8BB05}" presName="desTx" presStyleLbl="alignAccFollowNode1" presStyleIdx="1" presStyleCnt="3">
        <dgm:presLayoutVars>
          <dgm:bulletEnabled val="1"/>
        </dgm:presLayoutVars>
      </dgm:prSet>
      <dgm:spPr/>
    </dgm:pt>
    <dgm:pt modelId="{8ED07050-9F81-4D99-B384-9C53B5D7A0E3}" type="pres">
      <dgm:prSet presAssocID="{0E74C127-132A-4B30-83BD-B933ED320F69}" presName="space" presStyleCnt="0"/>
      <dgm:spPr/>
    </dgm:pt>
    <dgm:pt modelId="{21CDE120-FA0F-4DD5-BE8C-E73018480269}" type="pres">
      <dgm:prSet presAssocID="{813C1A72-ECF1-4863-9D4F-48C97961C966}" presName="composite" presStyleCnt="0"/>
      <dgm:spPr/>
    </dgm:pt>
    <dgm:pt modelId="{2B4455F5-D60A-4BD4-9668-96B6E9DF548D}" type="pres">
      <dgm:prSet presAssocID="{813C1A72-ECF1-4863-9D4F-48C97961C96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47B0E0E-87CF-4868-95C8-6A5F25904EC1}" type="pres">
      <dgm:prSet presAssocID="{813C1A72-ECF1-4863-9D4F-48C97961C96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DFF1804-EEF6-4297-8E51-C5FBFB78372F}" type="presOf" srcId="{1870A96F-5862-4DD1-BFEE-7C285F48997E}" destId="{547B0E0E-87CF-4868-95C8-6A5F25904EC1}" srcOrd="0" destOrd="2" presId="urn:microsoft.com/office/officeart/2005/8/layout/hList1"/>
    <dgm:cxn modelId="{46838F2D-473B-464E-9C8E-7A7F338A76FB}" srcId="{813C1A72-ECF1-4863-9D4F-48C97961C966}" destId="{A52FF074-D10B-4225-830B-2084340A0BA3}" srcOrd="0" destOrd="0" parTransId="{58369389-01BD-4DBE-85CD-606057EC16D2}" sibTransId="{A6325806-C0AF-4965-859D-08260142FCC2}"/>
    <dgm:cxn modelId="{8D2A3F2F-CE01-4794-B2A7-3F5ACB5E1054}" type="presOf" srcId="{FE06E6A4-931E-4B91-B422-0651B599977A}" destId="{DC816C49-5277-46FA-AECA-279B35D14A5F}" srcOrd="0" destOrd="2" presId="urn:microsoft.com/office/officeart/2005/8/layout/hList1"/>
    <dgm:cxn modelId="{8FB5E030-BA94-4C43-ACE8-856C5893B834}" type="presOf" srcId="{927BD818-FD24-4F9B-BC07-4D7AAFACD5CC}" destId="{DBF9C594-CE1E-41CD-8C2B-2CA24457959C}" srcOrd="0" destOrd="0" presId="urn:microsoft.com/office/officeart/2005/8/layout/hList1"/>
    <dgm:cxn modelId="{43FF8D35-7950-4AFF-A381-0BC9F0022E32}" srcId="{6652A567-2478-4998-BE46-33D1A4C8BB05}" destId="{59C06F55-CE89-4BF6-974F-8EF7B19D2B65}" srcOrd="0" destOrd="0" parTransId="{3316D035-9B73-41E3-B5A8-A19B6A97A485}" sibTransId="{E478D142-D4FA-4726-A306-F41A15217450}"/>
    <dgm:cxn modelId="{5778EE38-481E-43EF-8CC6-002F98F9748B}" srcId="{6652A567-2478-4998-BE46-33D1A4C8BB05}" destId="{FE06E6A4-931E-4B91-B422-0651B599977A}" srcOrd="2" destOrd="0" parTransId="{26D05BB3-4725-44C7-97D4-4947497FAC7F}" sibTransId="{7F3BD3C0-52D7-453B-9DA2-07800CEBB9B5}"/>
    <dgm:cxn modelId="{7D028252-B097-4E40-921F-9C9E134300D8}" type="presOf" srcId="{813C1A72-ECF1-4863-9D4F-48C97961C966}" destId="{2B4455F5-D60A-4BD4-9668-96B6E9DF548D}" srcOrd="0" destOrd="0" presId="urn:microsoft.com/office/officeart/2005/8/layout/hList1"/>
    <dgm:cxn modelId="{D4B9AE52-EEBC-4C02-889D-9367B87CF279}" srcId="{9889CB18-FEC8-4EAF-AFF3-04828F2E0EBD}" destId="{819467FC-6B7E-4015-83F3-F092204A13FE}" srcOrd="0" destOrd="0" parTransId="{2ECCF729-4E07-449B-9F1F-24E86E6E8294}" sibTransId="{C90894E1-37FB-4882-8DFF-63F84E88167C}"/>
    <dgm:cxn modelId="{72FEFD56-4300-43DF-9A00-909DA8367CFB}" srcId="{6652A567-2478-4998-BE46-33D1A4C8BB05}" destId="{C350B9BF-3835-46BC-A1E3-0BBA63E0111E}" srcOrd="1" destOrd="0" parTransId="{AF342FC7-3EE0-4ABE-B0F8-0EE589DEFD0E}" sibTransId="{657D92B0-B8A5-4501-8CA3-2760E6B6F1F1}"/>
    <dgm:cxn modelId="{55DE017C-1318-4CB8-92DF-2B478E6EDFB8}" type="presOf" srcId="{A52FF074-D10B-4225-830B-2084340A0BA3}" destId="{547B0E0E-87CF-4868-95C8-6A5F25904EC1}" srcOrd="0" destOrd="0" presId="urn:microsoft.com/office/officeart/2005/8/layout/hList1"/>
    <dgm:cxn modelId="{7847178E-8CFE-4894-B086-5E8848428275}" type="presOf" srcId="{C350B9BF-3835-46BC-A1E3-0BBA63E0111E}" destId="{DC816C49-5277-46FA-AECA-279B35D14A5F}" srcOrd="0" destOrd="1" presId="urn:microsoft.com/office/officeart/2005/8/layout/hList1"/>
    <dgm:cxn modelId="{FBEB6390-D7C8-4C60-9EBA-9188B4760C98}" type="presOf" srcId="{2BD6D815-4A7E-4DBF-898B-3CCE750084F3}" destId="{547B0E0E-87CF-4868-95C8-6A5F25904EC1}" srcOrd="0" destOrd="1" presId="urn:microsoft.com/office/officeart/2005/8/layout/hList1"/>
    <dgm:cxn modelId="{FC21F596-D38C-432A-BFBB-168BFE99F719}" srcId="{813C1A72-ECF1-4863-9D4F-48C97961C966}" destId="{2BD6D815-4A7E-4DBF-898B-3CCE750084F3}" srcOrd="1" destOrd="0" parTransId="{F0558990-C163-4A91-9E9E-114B81EFF602}" sibTransId="{1A115691-B280-42B5-8662-ACEFC73FB901}"/>
    <dgm:cxn modelId="{3F3FBE9C-BAE0-4AE8-98F9-FE4FAA580D88}" srcId="{819467FC-6B7E-4015-83F3-F092204A13FE}" destId="{927BD818-FD24-4F9B-BC07-4D7AAFACD5CC}" srcOrd="0" destOrd="0" parTransId="{0DA4DA07-E05E-43A8-8014-1E145DC8629B}" sibTransId="{6D4242C8-40BB-4072-A295-C28263CBB0E9}"/>
    <dgm:cxn modelId="{0820A5AD-46A1-46FC-BD87-6F837F23FD26}" srcId="{9889CB18-FEC8-4EAF-AFF3-04828F2E0EBD}" destId="{6652A567-2478-4998-BE46-33D1A4C8BB05}" srcOrd="1" destOrd="0" parTransId="{9429DEBA-32AD-4B66-A4D6-49BDA1009286}" sibTransId="{0E74C127-132A-4B30-83BD-B933ED320F69}"/>
    <dgm:cxn modelId="{DA97F3B2-F435-4074-9E65-807B3B09B6B3}" srcId="{9889CB18-FEC8-4EAF-AFF3-04828F2E0EBD}" destId="{813C1A72-ECF1-4863-9D4F-48C97961C966}" srcOrd="2" destOrd="0" parTransId="{664AD514-C7B0-4CB6-BB8B-92CA74621A69}" sibTransId="{3C4BD025-AE80-4E3D-8BFE-C081849CA458}"/>
    <dgm:cxn modelId="{82558BB3-429B-4960-AFBE-BD33B932E09C}" type="presOf" srcId="{488DA30B-1106-47E2-B7DF-C04BDAA5BD5F}" destId="{DBF9C594-CE1E-41CD-8C2B-2CA24457959C}" srcOrd="0" destOrd="1" presId="urn:microsoft.com/office/officeart/2005/8/layout/hList1"/>
    <dgm:cxn modelId="{91FD0CB6-2AB6-4A59-99CF-AAA7B29E1A96}" srcId="{819467FC-6B7E-4015-83F3-F092204A13FE}" destId="{488DA30B-1106-47E2-B7DF-C04BDAA5BD5F}" srcOrd="1" destOrd="0" parTransId="{356A013E-BEF9-4EB3-B63C-16349A8E9968}" sibTransId="{B483FA70-19BF-43FE-9C5C-2EF7BA81142F}"/>
    <dgm:cxn modelId="{FE99D6C5-070F-46D0-8A66-82B3B9E38C49}" srcId="{813C1A72-ECF1-4863-9D4F-48C97961C966}" destId="{1870A96F-5862-4DD1-BFEE-7C285F48997E}" srcOrd="2" destOrd="0" parTransId="{2B488D6D-3227-4251-8BF2-89BDEDB3493F}" sibTransId="{11B503A5-430C-4F30-816A-3CC3ADD93774}"/>
    <dgm:cxn modelId="{4CD75ECB-BEBC-47AF-A137-615A0E6475DB}" type="presOf" srcId="{59C06F55-CE89-4BF6-974F-8EF7B19D2B65}" destId="{DC816C49-5277-46FA-AECA-279B35D14A5F}" srcOrd="0" destOrd="0" presId="urn:microsoft.com/office/officeart/2005/8/layout/hList1"/>
    <dgm:cxn modelId="{0EC57ECB-DA24-4CF7-BF6B-562BCB3A4D42}" type="presOf" srcId="{819467FC-6B7E-4015-83F3-F092204A13FE}" destId="{FD0E5DD9-DD14-45C6-944E-70A32A38B5A7}" srcOrd="0" destOrd="0" presId="urn:microsoft.com/office/officeart/2005/8/layout/hList1"/>
    <dgm:cxn modelId="{9A7F11E4-8080-4E67-BEDE-5C8E21874B4E}" type="presOf" srcId="{6652A567-2478-4998-BE46-33D1A4C8BB05}" destId="{4FE58F9F-4E8B-4B82-9985-4434A9593564}" srcOrd="0" destOrd="0" presId="urn:microsoft.com/office/officeart/2005/8/layout/hList1"/>
    <dgm:cxn modelId="{0DF4FAF9-E9F3-4CD2-8BC2-F1468F184A93}" type="presOf" srcId="{9889CB18-FEC8-4EAF-AFF3-04828F2E0EBD}" destId="{FA8EEDAE-4BF2-4469-9003-D7D641E9931D}" srcOrd="0" destOrd="0" presId="urn:microsoft.com/office/officeart/2005/8/layout/hList1"/>
    <dgm:cxn modelId="{72936BF5-23B7-4A5B-94B6-8A9D2D708919}" type="presParOf" srcId="{FA8EEDAE-4BF2-4469-9003-D7D641E9931D}" destId="{83484FF5-3876-4015-A5BD-A4B410619138}" srcOrd="0" destOrd="0" presId="urn:microsoft.com/office/officeart/2005/8/layout/hList1"/>
    <dgm:cxn modelId="{8E9390BF-A553-40A2-B78D-8CB19514A048}" type="presParOf" srcId="{83484FF5-3876-4015-A5BD-A4B410619138}" destId="{FD0E5DD9-DD14-45C6-944E-70A32A38B5A7}" srcOrd="0" destOrd="0" presId="urn:microsoft.com/office/officeart/2005/8/layout/hList1"/>
    <dgm:cxn modelId="{F1793FC7-B643-4F03-BF1A-92F4D0640975}" type="presParOf" srcId="{83484FF5-3876-4015-A5BD-A4B410619138}" destId="{DBF9C594-CE1E-41CD-8C2B-2CA24457959C}" srcOrd="1" destOrd="0" presId="urn:microsoft.com/office/officeart/2005/8/layout/hList1"/>
    <dgm:cxn modelId="{4C751727-B154-4E00-AA87-1D78D9F0E273}" type="presParOf" srcId="{FA8EEDAE-4BF2-4469-9003-D7D641E9931D}" destId="{522B8569-EB6F-4877-8818-501991CBBBA4}" srcOrd="1" destOrd="0" presId="urn:microsoft.com/office/officeart/2005/8/layout/hList1"/>
    <dgm:cxn modelId="{E884632E-A4C9-4E6F-8300-4A9BEDBB3E18}" type="presParOf" srcId="{FA8EEDAE-4BF2-4469-9003-D7D641E9931D}" destId="{0C5635F5-93D5-40AA-BEEF-78D652072ABE}" srcOrd="2" destOrd="0" presId="urn:microsoft.com/office/officeart/2005/8/layout/hList1"/>
    <dgm:cxn modelId="{FD684A94-3240-488B-AE67-71EB3A173F00}" type="presParOf" srcId="{0C5635F5-93D5-40AA-BEEF-78D652072ABE}" destId="{4FE58F9F-4E8B-4B82-9985-4434A9593564}" srcOrd="0" destOrd="0" presId="urn:microsoft.com/office/officeart/2005/8/layout/hList1"/>
    <dgm:cxn modelId="{D9BF3F1A-563B-4770-80C4-9459B66518CE}" type="presParOf" srcId="{0C5635F5-93D5-40AA-BEEF-78D652072ABE}" destId="{DC816C49-5277-46FA-AECA-279B35D14A5F}" srcOrd="1" destOrd="0" presId="urn:microsoft.com/office/officeart/2005/8/layout/hList1"/>
    <dgm:cxn modelId="{FE099D93-45E1-44F1-8BC5-37CF1A4B06B4}" type="presParOf" srcId="{FA8EEDAE-4BF2-4469-9003-D7D641E9931D}" destId="{8ED07050-9F81-4D99-B384-9C53B5D7A0E3}" srcOrd="3" destOrd="0" presId="urn:microsoft.com/office/officeart/2005/8/layout/hList1"/>
    <dgm:cxn modelId="{AA29F5AE-BE8F-4829-BE75-02E845F7C176}" type="presParOf" srcId="{FA8EEDAE-4BF2-4469-9003-D7D641E9931D}" destId="{21CDE120-FA0F-4DD5-BE8C-E73018480269}" srcOrd="4" destOrd="0" presId="urn:microsoft.com/office/officeart/2005/8/layout/hList1"/>
    <dgm:cxn modelId="{2A0C7DB7-3AD3-430F-9AF9-7F4A184A3440}" type="presParOf" srcId="{21CDE120-FA0F-4DD5-BE8C-E73018480269}" destId="{2B4455F5-D60A-4BD4-9668-96B6E9DF548D}" srcOrd="0" destOrd="0" presId="urn:microsoft.com/office/officeart/2005/8/layout/hList1"/>
    <dgm:cxn modelId="{9A0CCFF9-F075-4E73-9906-9A6264125C9D}" type="presParOf" srcId="{21CDE120-FA0F-4DD5-BE8C-E73018480269}" destId="{547B0E0E-87CF-4868-95C8-6A5F25904E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4411B9-1FC2-44E4-9890-C4B21377DD3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50258FC-B8B9-43D3-AC97-E7C9E547BB4D}">
      <dgm:prSet phldrT="[Testo]" custT="1"/>
      <dgm:spPr/>
      <dgm:t>
        <a:bodyPr/>
        <a:lstStyle/>
        <a:p>
          <a:r>
            <a:rPr lang="it-IT" sz="3300" dirty="0"/>
            <a:t>Padre </a:t>
          </a:r>
        </a:p>
      </dgm:t>
    </dgm:pt>
    <dgm:pt modelId="{70520276-2702-456C-A903-AB5D6EEF97DF}" type="parTrans" cxnId="{071A4CD9-9E01-43CE-9ADA-1BC68A9A9DAA}">
      <dgm:prSet/>
      <dgm:spPr/>
      <dgm:t>
        <a:bodyPr/>
        <a:lstStyle/>
        <a:p>
          <a:endParaRPr lang="it-IT"/>
        </a:p>
      </dgm:t>
    </dgm:pt>
    <dgm:pt modelId="{B2769DD5-C371-4DC8-ABE2-3C14E58A1B34}" type="sibTrans" cxnId="{071A4CD9-9E01-43CE-9ADA-1BC68A9A9DAA}">
      <dgm:prSet/>
      <dgm:spPr/>
      <dgm:t>
        <a:bodyPr/>
        <a:lstStyle/>
        <a:p>
          <a:endParaRPr lang="it-IT"/>
        </a:p>
      </dgm:t>
    </dgm:pt>
    <dgm:pt modelId="{B17ADDFA-DE53-46D4-9BA4-D897464E04FA}">
      <dgm:prSet phldrT="[Testo]"/>
      <dgm:spPr/>
      <dgm:t>
        <a:bodyPr/>
        <a:lstStyle/>
        <a:p>
          <a:r>
            <a:rPr lang="it-IT" dirty="0"/>
            <a:t>35,7% sospesa/decaduta</a:t>
          </a:r>
        </a:p>
        <a:p>
          <a:r>
            <a:rPr lang="it-IT" dirty="0"/>
            <a:t>24,8% Dipendenze</a:t>
          </a:r>
        </a:p>
        <a:p>
          <a:r>
            <a:rPr lang="it-IT" dirty="0"/>
            <a:t>8,9% problemi di salute mentale</a:t>
          </a:r>
        </a:p>
        <a:p>
          <a:r>
            <a:rPr lang="it-IT" dirty="0"/>
            <a:t>Presente nel 53% dei casi</a:t>
          </a:r>
        </a:p>
      </dgm:t>
    </dgm:pt>
    <dgm:pt modelId="{7762484B-4EC9-4CC8-B58C-B42717CBFED5}" type="parTrans" cxnId="{D3B10ABB-46C2-4C18-9FAF-E1DBE75D5CEB}">
      <dgm:prSet/>
      <dgm:spPr/>
      <dgm:t>
        <a:bodyPr/>
        <a:lstStyle/>
        <a:p>
          <a:endParaRPr lang="it-IT"/>
        </a:p>
      </dgm:t>
    </dgm:pt>
    <dgm:pt modelId="{A899D1FD-EBAE-4A87-B59A-02FD741B754C}" type="sibTrans" cxnId="{D3B10ABB-46C2-4C18-9FAF-E1DBE75D5CEB}">
      <dgm:prSet/>
      <dgm:spPr/>
      <dgm:t>
        <a:bodyPr/>
        <a:lstStyle/>
        <a:p>
          <a:endParaRPr lang="it-IT"/>
        </a:p>
      </dgm:t>
    </dgm:pt>
    <dgm:pt modelId="{D59E1B6A-C62B-40CC-A8B0-D8419AF3AECB}">
      <dgm:prSet phldrT="[Testo]" custT="1"/>
      <dgm:spPr/>
      <dgm:t>
        <a:bodyPr/>
        <a:lstStyle/>
        <a:p>
          <a:r>
            <a:rPr lang="it-IT" sz="3300" dirty="0"/>
            <a:t>Madre </a:t>
          </a:r>
        </a:p>
      </dgm:t>
    </dgm:pt>
    <dgm:pt modelId="{32631477-BDFD-4C27-9D5F-41108D7739C9}" type="parTrans" cxnId="{9AB2D5DD-6912-4659-8F1F-8AB64180BF92}">
      <dgm:prSet/>
      <dgm:spPr/>
      <dgm:t>
        <a:bodyPr/>
        <a:lstStyle/>
        <a:p>
          <a:endParaRPr lang="it-IT"/>
        </a:p>
      </dgm:t>
    </dgm:pt>
    <dgm:pt modelId="{CAE90C39-4D41-4541-9202-3AE5FFAFD63D}" type="sibTrans" cxnId="{9AB2D5DD-6912-4659-8F1F-8AB64180BF92}">
      <dgm:prSet/>
      <dgm:spPr/>
      <dgm:t>
        <a:bodyPr/>
        <a:lstStyle/>
        <a:p>
          <a:endParaRPr lang="it-IT"/>
        </a:p>
      </dgm:t>
    </dgm:pt>
    <dgm:pt modelId="{10D2E3AB-94B5-44CC-9887-BA3A4D808AF0}">
      <dgm:prSet phldrT="[Testo]"/>
      <dgm:spPr/>
      <dgm:t>
        <a:bodyPr/>
        <a:lstStyle/>
        <a:p>
          <a:r>
            <a:rPr lang="it-IT" dirty="0"/>
            <a:t>37,8% sospeso/decaduto</a:t>
          </a:r>
        </a:p>
        <a:p>
          <a:r>
            <a:rPr lang="it-IT" dirty="0"/>
            <a:t>22,3% Dipendenze</a:t>
          </a:r>
        </a:p>
        <a:p>
          <a:r>
            <a:rPr lang="it-IT" dirty="0"/>
            <a:t>32,3% problemi di salute mentale</a:t>
          </a:r>
        </a:p>
        <a:p>
          <a:r>
            <a:rPr lang="it-IT" dirty="0"/>
            <a:t>Presente nell’82% dei casi</a:t>
          </a:r>
        </a:p>
      </dgm:t>
    </dgm:pt>
    <dgm:pt modelId="{5C3AB462-1DEC-470F-A82A-A3A06CF3D921}" type="parTrans" cxnId="{BAC728E8-2281-4613-9064-C5C10DC164EC}">
      <dgm:prSet/>
      <dgm:spPr/>
      <dgm:t>
        <a:bodyPr/>
        <a:lstStyle/>
        <a:p>
          <a:endParaRPr lang="it-IT"/>
        </a:p>
      </dgm:t>
    </dgm:pt>
    <dgm:pt modelId="{748DA4B1-DDCC-4C88-BAC0-D5393C02F74B}" type="sibTrans" cxnId="{BAC728E8-2281-4613-9064-C5C10DC164EC}">
      <dgm:prSet/>
      <dgm:spPr/>
      <dgm:t>
        <a:bodyPr/>
        <a:lstStyle/>
        <a:p>
          <a:endParaRPr lang="it-IT"/>
        </a:p>
      </dgm:t>
    </dgm:pt>
    <dgm:pt modelId="{1391A62A-C14B-48EC-994C-455452770832}" type="pres">
      <dgm:prSet presAssocID="{464411B9-1FC2-44E4-9890-C4B21377DD3B}" presName="theList" presStyleCnt="0">
        <dgm:presLayoutVars>
          <dgm:dir/>
          <dgm:animLvl val="lvl"/>
          <dgm:resizeHandles val="exact"/>
        </dgm:presLayoutVars>
      </dgm:prSet>
      <dgm:spPr/>
    </dgm:pt>
    <dgm:pt modelId="{8E7D9049-6297-4E03-B973-C30368975BAE}" type="pres">
      <dgm:prSet presAssocID="{F50258FC-B8B9-43D3-AC97-E7C9E547BB4D}" presName="compNode" presStyleCnt="0"/>
      <dgm:spPr/>
    </dgm:pt>
    <dgm:pt modelId="{5CE2A47C-5F8B-4A19-9A28-684FCA0851F1}" type="pres">
      <dgm:prSet presAssocID="{F50258FC-B8B9-43D3-AC97-E7C9E547BB4D}" presName="aNode" presStyleLbl="bgShp" presStyleIdx="0" presStyleCnt="2" custLinFactNeighborX="-314" custLinFactNeighborY="308"/>
      <dgm:spPr/>
    </dgm:pt>
    <dgm:pt modelId="{5623B1DF-56B8-401F-B33F-6E70D5994D4E}" type="pres">
      <dgm:prSet presAssocID="{F50258FC-B8B9-43D3-AC97-E7C9E547BB4D}" presName="textNode" presStyleLbl="bgShp" presStyleIdx="0" presStyleCnt="2"/>
      <dgm:spPr/>
    </dgm:pt>
    <dgm:pt modelId="{0D489C52-10DC-48AE-9C69-A52610079E7C}" type="pres">
      <dgm:prSet presAssocID="{F50258FC-B8B9-43D3-AC97-E7C9E547BB4D}" presName="compChildNode" presStyleCnt="0"/>
      <dgm:spPr/>
    </dgm:pt>
    <dgm:pt modelId="{1922016A-D316-4CB7-AF40-CBA3780FCBB9}" type="pres">
      <dgm:prSet presAssocID="{F50258FC-B8B9-43D3-AC97-E7C9E547BB4D}" presName="theInnerList" presStyleCnt="0"/>
      <dgm:spPr/>
    </dgm:pt>
    <dgm:pt modelId="{09B22EDC-CFF7-487C-A0B5-90AA0B84D8DF}" type="pres">
      <dgm:prSet presAssocID="{B17ADDFA-DE53-46D4-9BA4-D897464E04FA}" presName="childNode" presStyleLbl="node1" presStyleIdx="0" presStyleCnt="2">
        <dgm:presLayoutVars>
          <dgm:bulletEnabled val="1"/>
        </dgm:presLayoutVars>
      </dgm:prSet>
      <dgm:spPr/>
    </dgm:pt>
    <dgm:pt modelId="{8B77A423-3B12-4267-9D86-548EABA3AEB4}" type="pres">
      <dgm:prSet presAssocID="{F50258FC-B8B9-43D3-AC97-E7C9E547BB4D}" presName="aSpace" presStyleCnt="0"/>
      <dgm:spPr/>
    </dgm:pt>
    <dgm:pt modelId="{BFBFB314-7AE4-4488-BE7E-E07098E8366C}" type="pres">
      <dgm:prSet presAssocID="{D59E1B6A-C62B-40CC-A8B0-D8419AF3AECB}" presName="compNode" presStyleCnt="0"/>
      <dgm:spPr/>
    </dgm:pt>
    <dgm:pt modelId="{4BBED0AD-6A0B-4B7A-843F-9F9A2BD2B592}" type="pres">
      <dgm:prSet presAssocID="{D59E1B6A-C62B-40CC-A8B0-D8419AF3AECB}" presName="aNode" presStyleLbl="bgShp" presStyleIdx="1" presStyleCnt="2"/>
      <dgm:spPr/>
    </dgm:pt>
    <dgm:pt modelId="{E262D580-0FAF-427D-9831-07D8853B3B1E}" type="pres">
      <dgm:prSet presAssocID="{D59E1B6A-C62B-40CC-A8B0-D8419AF3AECB}" presName="textNode" presStyleLbl="bgShp" presStyleIdx="1" presStyleCnt="2"/>
      <dgm:spPr/>
    </dgm:pt>
    <dgm:pt modelId="{4D472420-B328-468C-A0FD-0B6AF29EC118}" type="pres">
      <dgm:prSet presAssocID="{D59E1B6A-C62B-40CC-A8B0-D8419AF3AECB}" presName="compChildNode" presStyleCnt="0"/>
      <dgm:spPr/>
    </dgm:pt>
    <dgm:pt modelId="{72F0F681-090A-4D23-BE12-EF5AFD10A183}" type="pres">
      <dgm:prSet presAssocID="{D59E1B6A-C62B-40CC-A8B0-D8419AF3AECB}" presName="theInnerList" presStyleCnt="0"/>
      <dgm:spPr/>
    </dgm:pt>
    <dgm:pt modelId="{C9F19D52-EE96-435E-B8F9-56F2822B7A7B}" type="pres">
      <dgm:prSet presAssocID="{10D2E3AB-94B5-44CC-9887-BA3A4D808AF0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364E9441-0AC8-4D2B-9642-31F0748F52EC}" type="presOf" srcId="{F50258FC-B8B9-43D3-AC97-E7C9E547BB4D}" destId="{5CE2A47C-5F8B-4A19-9A28-684FCA0851F1}" srcOrd="0" destOrd="0" presId="urn:microsoft.com/office/officeart/2005/8/layout/lProcess2"/>
    <dgm:cxn modelId="{ED9DF663-15D4-42C4-A6A2-E2CAFBD191A9}" type="presOf" srcId="{D59E1B6A-C62B-40CC-A8B0-D8419AF3AECB}" destId="{4BBED0AD-6A0B-4B7A-843F-9F9A2BD2B592}" srcOrd="0" destOrd="0" presId="urn:microsoft.com/office/officeart/2005/8/layout/lProcess2"/>
    <dgm:cxn modelId="{E9D65983-FAC7-476C-87CA-E6E19CC15B82}" type="presOf" srcId="{F50258FC-B8B9-43D3-AC97-E7C9E547BB4D}" destId="{5623B1DF-56B8-401F-B33F-6E70D5994D4E}" srcOrd="1" destOrd="0" presId="urn:microsoft.com/office/officeart/2005/8/layout/lProcess2"/>
    <dgm:cxn modelId="{F8963F87-2359-439C-9B15-057223640709}" type="presOf" srcId="{D59E1B6A-C62B-40CC-A8B0-D8419AF3AECB}" destId="{E262D580-0FAF-427D-9831-07D8853B3B1E}" srcOrd="1" destOrd="0" presId="urn:microsoft.com/office/officeart/2005/8/layout/lProcess2"/>
    <dgm:cxn modelId="{6EED219C-75E2-498F-B28B-AE5FC024A170}" type="presOf" srcId="{10D2E3AB-94B5-44CC-9887-BA3A4D808AF0}" destId="{C9F19D52-EE96-435E-B8F9-56F2822B7A7B}" srcOrd="0" destOrd="0" presId="urn:microsoft.com/office/officeart/2005/8/layout/lProcess2"/>
    <dgm:cxn modelId="{D3B10ABB-46C2-4C18-9FAF-E1DBE75D5CEB}" srcId="{F50258FC-B8B9-43D3-AC97-E7C9E547BB4D}" destId="{B17ADDFA-DE53-46D4-9BA4-D897464E04FA}" srcOrd="0" destOrd="0" parTransId="{7762484B-4EC9-4CC8-B58C-B42717CBFED5}" sibTransId="{A899D1FD-EBAE-4A87-B59A-02FD741B754C}"/>
    <dgm:cxn modelId="{BC2F29C9-D6C3-438A-A0F4-331574D6FCBD}" type="presOf" srcId="{B17ADDFA-DE53-46D4-9BA4-D897464E04FA}" destId="{09B22EDC-CFF7-487C-A0B5-90AA0B84D8DF}" srcOrd="0" destOrd="0" presId="urn:microsoft.com/office/officeart/2005/8/layout/lProcess2"/>
    <dgm:cxn modelId="{071A4CD9-9E01-43CE-9ADA-1BC68A9A9DAA}" srcId="{464411B9-1FC2-44E4-9890-C4B21377DD3B}" destId="{F50258FC-B8B9-43D3-AC97-E7C9E547BB4D}" srcOrd="0" destOrd="0" parTransId="{70520276-2702-456C-A903-AB5D6EEF97DF}" sibTransId="{B2769DD5-C371-4DC8-ABE2-3C14E58A1B34}"/>
    <dgm:cxn modelId="{9AB2D5DD-6912-4659-8F1F-8AB64180BF92}" srcId="{464411B9-1FC2-44E4-9890-C4B21377DD3B}" destId="{D59E1B6A-C62B-40CC-A8B0-D8419AF3AECB}" srcOrd="1" destOrd="0" parTransId="{32631477-BDFD-4C27-9D5F-41108D7739C9}" sibTransId="{CAE90C39-4D41-4541-9202-3AE5FFAFD63D}"/>
    <dgm:cxn modelId="{BAC728E8-2281-4613-9064-C5C10DC164EC}" srcId="{D59E1B6A-C62B-40CC-A8B0-D8419AF3AECB}" destId="{10D2E3AB-94B5-44CC-9887-BA3A4D808AF0}" srcOrd="0" destOrd="0" parTransId="{5C3AB462-1DEC-470F-A82A-A3A06CF3D921}" sibTransId="{748DA4B1-DDCC-4C88-BAC0-D5393C02F74B}"/>
    <dgm:cxn modelId="{2F6C51FD-981A-4901-9E5F-17F3B8B64D91}" type="presOf" srcId="{464411B9-1FC2-44E4-9890-C4B21377DD3B}" destId="{1391A62A-C14B-48EC-994C-455452770832}" srcOrd="0" destOrd="0" presId="urn:microsoft.com/office/officeart/2005/8/layout/lProcess2"/>
    <dgm:cxn modelId="{CE86DCE2-2CC0-4F61-ACD9-14A794C6DB61}" type="presParOf" srcId="{1391A62A-C14B-48EC-994C-455452770832}" destId="{8E7D9049-6297-4E03-B973-C30368975BAE}" srcOrd="0" destOrd="0" presId="urn:microsoft.com/office/officeart/2005/8/layout/lProcess2"/>
    <dgm:cxn modelId="{A0BA6BAE-2F82-4C83-8B76-B4CF2070DDE7}" type="presParOf" srcId="{8E7D9049-6297-4E03-B973-C30368975BAE}" destId="{5CE2A47C-5F8B-4A19-9A28-684FCA0851F1}" srcOrd="0" destOrd="0" presId="urn:microsoft.com/office/officeart/2005/8/layout/lProcess2"/>
    <dgm:cxn modelId="{DE824610-334C-48D0-BFC2-3E72C3440677}" type="presParOf" srcId="{8E7D9049-6297-4E03-B973-C30368975BAE}" destId="{5623B1DF-56B8-401F-B33F-6E70D5994D4E}" srcOrd="1" destOrd="0" presId="urn:microsoft.com/office/officeart/2005/8/layout/lProcess2"/>
    <dgm:cxn modelId="{60DB1024-522A-4902-9FC6-362559642262}" type="presParOf" srcId="{8E7D9049-6297-4E03-B973-C30368975BAE}" destId="{0D489C52-10DC-48AE-9C69-A52610079E7C}" srcOrd="2" destOrd="0" presId="urn:microsoft.com/office/officeart/2005/8/layout/lProcess2"/>
    <dgm:cxn modelId="{CDF88802-0131-46E8-8B0D-8B9AF9949FE2}" type="presParOf" srcId="{0D489C52-10DC-48AE-9C69-A52610079E7C}" destId="{1922016A-D316-4CB7-AF40-CBA3780FCBB9}" srcOrd="0" destOrd="0" presId="urn:microsoft.com/office/officeart/2005/8/layout/lProcess2"/>
    <dgm:cxn modelId="{F8DD4CF7-D177-4888-90BD-1C92A72F04B1}" type="presParOf" srcId="{1922016A-D316-4CB7-AF40-CBA3780FCBB9}" destId="{09B22EDC-CFF7-487C-A0B5-90AA0B84D8DF}" srcOrd="0" destOrd="0" presId="urn:microsoft.com/office/officeart/2005/8/layout/lProcess2"/>
    <dgm:cxn modelId="{53303199-6B4B-4DFD-917A-0D1FE18AE007}" type="presParOf" srcId="{1391A62A-C14B-48EC-994C-455452770832}" destId="{8B77A423-3B12-4267-9D86-548EABA3AEB4}" srcOrd="1" destOrd="0" presId="urn:microsoft.com/office/officeart/2005/8/layout/lProcess2"/>
    <dgm:cxn modelId="{834CF633-44C5-4F02-9BAA-40C5736694D8}" type="presParOf" srcId="{1391A62A-C14B-48EC-994C-455452770832}" destId="{BFBFB314-7AE4-4488-BE7E-E07098E8366C}" srcOrd="2" destOrd="0" presId="urn:microsoft.com/office/officeart/2005/8/layout/lProcess2"/>
    <dgm:cxn modelId="{ABD294C5-CA9C-4160-950E-D031E900FE8A}" type="presParOf" srcId="{BFBFB314-7AE4-4488-BE7E-E07098E8366C}" destId="{4BBED0AD-6A0B-4B7A-843F-9F9A2BD2B592}" srcOrd="0" destOrd="0" presId="urn:microsoft.com/office/officeart/2005/8/layout/lProcess2"/>
    <dgm:cxn modelId="{2197259F-A713-42B5-903D-61681139B3CA}" type="presParOf" srcId="{BFBFB314-7AE4-4488-BE7E-E07098E8366C}" destId="{E262D580-0FAF-427D-9831-07D8853B3B1E}" srcOrd="1" destOrd="0" presId="urn:microsoft.com/office/officeart/2005/8/layout/lProcess2"/>
    <dgm:cxn modelId="{A72B928B-8623-4B16-BCEE-2EAE472C8B56}" type="presParOf" srcId="{BFBFB314-7AE4-4488-BE7E-E07098E8366C}" destId="{4D472420-B328-468C-A0FD-0B6AF29EC118}" srcOrd="2" destOrd="0" presId="urn:microsoft.com/office/officeart/2005/8/layout/lProcess2"/>
    <dgm:cxn modelId="{1E2706DB-6FCC-4575-A84F-1DECADB435EA}" type="presParOf" srcId="{4D472420-B328-468C-A0FD-0B6AF29EC118}" destId="{72F0F681-090A-4D23-BE12-EF5AFD10A183}" srcOrd="0" destOrd="0" presId="urn:microsoft.com/office/officeart/2005/8/layout/lProcess2"/>
    <dgm:cxn modelId="{4D608D33-4307-4532-B16C-479BC4CCB600}" type="presParOf" srcId="{72F0F681-090A-4D23-BE12-EF5AFD10A183}" destId="{C9F19D52-EE96-435E-B8F9-56F2822B7A7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E5DD9-DD14-45C6-944E-70A32A38B5A7}">
      <dsp:nvSpPr>
        <dsp:cNvPr id="0" name=""/>
        <dsp:cNvSpPr/>
      </dsp:nvSpPr>
      <dsp:spPr>
        <a:xfrm>
          <a:off x="2548" y="782926"/>
          <a:ext cx="2484942" cy="90852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Minori che transitano in adozione</a:t>
          </a:r>
        </a:p>
      </dsp:txBody>
      <dsp:txXfrm>
        <a:off x="2548" y="782926"/>
        <a:ext cx="2484942" cy="908521"/>
      </dsp:txXfrm>
    </dsp:sp>
    <dsp:sp modelId="{DBF9C594-CE1E-41CD-8C2B-2CA24457959C}">
      <dsp:nvSpPr>
        <dsp:cNvPr id="0" name=""/>
        <dsp:cNvSpPr/>
      </dsp:nvSpPr>
      <dsp:spPr>
        <a:xfrm>
          <a:off x="2548" y="1691448"/>
          <a:ext cx="2484942" cy="184824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Piccoli (anche neonati)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Rimangono relativamente poso in affidamento</a:t>
          </a:r>
        </a:p>
      </dsp:txBody>
      <dsp:txXfrm>
        <a:off x="2548" y="1691448"/>
        <a:ext cx="2484942" cy="1848242"/>
      </dsp:txXfrm>
    </dsp:sp>
    <dsp:sp modelId="{4FE58F9F-4E8B-4B82-9985-4434A9593564}">
      <dsp:nvSpPr>
        <dsp:cNvPr id="0" name=""/>
        <dsp:cNvSpPr/>
      </dsp:nvSpPr>
      <dsp:spPr>
        <a:xfrm>
          <a:off x="2835383" y="782926"/>
          <a:ext cx="2484942" cy="908521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Minori che rientrano in famiglia o transitano in altra collocazione</a:t>
          </a:r>
        </a:p>
      </dsp:txBody>
      <dsp:txXfrm>
        <a:off x="2835383" y="782926"/>
        <a:ext cx="2484942" cy="908521"/>
      </dsp:txXfrm>
    </dsp:sp>
    <dsp:sp modelId="{DC816C49-5277-46FA-AECA-279B35D14A5F}">
      <dsp:nvSpPr>
        <dsp:cNvPr id="0" name=""/>
        <dsp:cNvSpPr/>
      </dsp:nvSpPr>
      <dsp:spPr>
        <a:xfrm>
          <a:off x="2835383" y="1691448"/>
          <a:ext cx="2484942" cy="1848242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Un po’ più grandi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Alcuni hanno genitori con possibilità di ripresa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Altri necessitano di un’altra collocazione</a:t>
          </a:r>
        </a:p>
      </dsp:txBody>
      <dsp:txXfrm>
        <a:off x="2835383" y="1691448"/>
        <a:ext cx="2484942" cy="1848242"/>
      </dsp:txXfrm>
    </dsp:sp>
    <dsp:sp modelId="{2B4455F5-D60A-4BD4-9668-96B6E9DF548D}">
      <dsp:nvSpPr>
        <dsp:cNvPr id="0" name=""/>
        <dsp:cNvSpPr/>
      </dsp:nvSpPr>
      <dsp:spPr>
        <a:xfrm>
          <a:off x="5668217" y="782926"/>
          <a:ext cx="2484942" cy="908521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Minori che rimangono nella famiglia affidataria</a:t>
          </a:r>
        </a:p>
      </dsp:txBody>
      <dsp:txXfrm>
        <a:off x="5668217" y="782926"/>
        <a:ext cx="2484942" cy="908521"/>
      </dsp:txXfrm>
    </dsp:sp>
    <dsp:sp modelId="{547B0E0E-87CF-4868-95C8-6A5F25904EC1}">
      <dsp:nvSpPr>
        <dsp:cNvPr id="0" name=""/>
        <dsp:cNvSpPr/>
      </dsp:nvSpPr>
      <dsp:spPr>
        <a:xfrm>
          <a:off x="5668217" y="1691448"/>
          <a:ext cx="2484942" cy="1848242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Spesso arrivano in affido più grandi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Presentano famiglie con difficoltà importanti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800" kern="1200" dirty="0"/>
        </a:p>
      </dsp:txBody>
      <dsp:txXfrm>
        <a:off x="5668217" y="1691448"/>
        <a:ext cx="2484942" cy="1848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E5DD9-DD14-45C6-944E-70A32A38B5A7}">
      <dsp:nvSpPr>
        <dsp:cNvPr id="0" name=""/>
        <dsp:cNvSpPr/>
      </dsp:nvSpPr>
      <dsp:spPr>
        <a:xfrm>
          <a:off x="2548" y="782926"/>
          <a:ext cx="2484942" cy="90852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Minori che transitano in adozione</a:t>
          </a:r>
        </a:p>
      </dsp:txBody>
      <dsp:txXfrm>
        <a:off x="2548" y="782926"/>
        <a:ext cx="2484942" cy="908521"/>
      </dsp:txXfrm>
    </dsp:sp>
    <dsp:sp modelId="{DBF9C594-CE1E-41CD-8C2B-2CA24457959C}">
      <dsp:nvSpPr>
        <dsp:cNvPr id="0" name=""/>
        <dsp:cNvSpPr/>
      </dsp:nvSpPr>
      <dsp:spPr>
        <a:xfrm>
          <a:off x="2548" y="1691448"/>
          <a:ext cx="2484942" cy="184824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Piccoli (anche neonati)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Rimangono relativamente poso in affidamento</a:t>
          </a:r>
        </a:p>
      </dsp:txBody>
      <dsp:txXfrm>
        <a:off x="2548" y="1691448"/>
        <a:ext cx="2484942" cy="1848242"/>
      </dsp:txXfrm>
    </dsp:sp>
    <dsp:sp modelId="{4FE58F9F-4E8B-4B82-9985-4434A9593564}">
      <dsp:nvSpPr>
        <dsp:cNvPr id="0" name=""/>
        <dsp:cNvSpPr/>
      </dsp:nvSpPr>
      <dsp:spPr>
        <a:xfrm>
          <a:off x="2835383" y="782926"/>
          <a:ext cx="2484942" cy="908521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Minori che rientrano in famiglia o transitano in altra collocazione</a:t>
          </a:r>
        </a:p>
      </dsp:txBody>
      <dsp:txXfrm>
        <a:off x="2835383" y="782926"/>
        <a:ext cx="2484942" cy="908521"/>
      </dsp:txXfrm>
    </dsp:sp>
    <dsp:sp modelId="{DC816C49-5277-46FA-AECA-279B35D14A5F}">
      <dsp:nvSpPr>
        <dsp:cNvPr id="0" name=""/>
        <dsp:cNvSpPr/>
      </dsp:nvSpPr>
      <dsp:spPr>
        <a:xfrm>
          <a:off x="2835383" y="1691448"/>
          <a:ext cx="2484942" cy="1848242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Un po’ più grandi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Alcuni hanno genitori con possibilità di ripresa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Altri necessitano di un’altra collocazione</a:t>
          </a:r>
        </a:p>
      </dsp:txBody>
      <dsp:txXfrm>
        <a:off x="2835383" y="1691448"/>
        <a:ext cx="2484942" cy="1848242"/>
      </dsp:txXfrm>
    </dsp:sp>
    <dsp:sp modelId="{2B4455F5-D60A-4BD4-9668-96B6E9DF548D}">
      <dsp:nvSpPr>
        <dsp:cNvPr id="0" name=""/>
        <dsp:cNvSpPr/>
      </dsp:nvSpPr>
      <dsp:spPr>
        <a:xfrm>
          <a:off x="5668217" y="782926"/>
          <a:ext cx="2484942" cy="908521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Minori che rimangono nella famiglia affidataria</a:t>
          </a:r>
        </a:p>
      </dsp:txBody>
      <dsp:txXfrm>
        <a:off x="5668217" y="782926"/>
        <a:ext cx="2484942" cy="908521"/>
      </dsp:txXfrm>
    </dsp:sp>
    <dsp:sp modelId="{547B0E0E-87CF-4868-95C8-6A5F25904EC1}">
      <dsp:nvSpPr>
        <dsp:cNvPr id="0" name=""/>
        <dsp:cNvSpPr/>
      </dsp:nvSpPr>
      <dsp:spPr>
        <a:xfrm>
          <a:off x="5668217" y="1691448"/>
          <a:ext cx="2484942" cy="1848242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Spesso arrivano in affido più grandi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Presentano famiglie con difficoltà importanti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800" kern="1200" dirty="0"/>
        </a:p>
      </dsp:txBody>
      <dsp:txXfrm>
        <a:off x="5668217" y="1691448"/>
        <a:ext cx="2484942" cy="1848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2A47C-5F8B-4A19-9A28-684FCA0851F1}">
      <dsp:nvSpPr>
        <dsp:cNvPr id="0" name=""/>
        <dsp:cNvSpPr/>
      </dsp:nvSpPr>
      <dsp:spPr>
        <a:xfrm>
          <a:off x="0" y="0"/>
          <a:ext cx="3840092" cy="29957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Padre </a:t>
          </a:r>
        </a:p>
      </dsp:txBody>
      <dsp:txXfrm>
        <a:off x="0" y="0"/>
        <a:ext cx="3840092" cy="898727"/>
      </dsp:txXfrm>
    </dsp:sp>
    <dsp:sp modelId="{09B22EDC-CFF7-487C-A0B5-90AA0B84D8DF}">
      <dsp:nvSpPr>
        <dsp:cNvPr id="0" name=""/>
        <dsp:cNvSpPr/>
      </dsp:nvSpPr>
      <dsp:spPr>
        <a:xfrm>
          <a:off x="388001" y="898727"/>
          <a:ext cx="3072074" cy="19472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35,7% sospesa/decaduta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24,8% Dipendenze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8,9% problemi di salute mentale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Presente nel 53% dei casi</a:t>
          </a:r>
        </a:p>
      </dsp:txBody>
      <dsp:txXfrm>
        <a:off x="445034" y="955760"/>
        <a:ext cx="2958008" cy="1833176"/>
      </dsp:txXfrm>
    </dsp:sp>
    <dsp:sp modelId="{4BBED0AD-6A0B-4B7A-843F-9F9A2BD2B592}">
      <dsp:nvSpPr>
        <dsp:cNvPr id="0" name=""/>
        <dsp:cNvSpPr/>
      </dsp:nvSpPr>
      <dsp:spPr>
        <a:xfrm>
          <a:off x="4132091" y="0"/>
          <a:ext cx="3840092" cy="29957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Madre </a:t>
          </a:r>
        </a:p>
      </dsp:txBody>
      <dsp:txXfrm>
        <a:off x="4132091" y="0"/>
        <a:ext cx="3840092" cy="898727"/>
      </dsp:txXfrm>
    </dsp:sp>
    <dsp:sp modelId="{C9F19D52-EE96-435E-B8F9-56F2822B7A7B}">
      <dsp:nvSpPr>
        <dsp:cNvPr id="0" name=""/>
        <dsp:cNvSpPr/>
      </dsp:nvSpPr>
      <dsp:spPr>
        <a:xfrm>
          <a:off x="4516100" y="898727"/>
          <a:ext cx="3072074" cy="19472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37,8% sospeso/decaduto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22,3% Dipendenze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32,3% problemi di salute mentale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Presente nell’82% dei casi</a:t>
          </a:r>
        </a:p>
      </dsp:txBody>
      <dsp:txXfrm>
        <a:off x="4573133" y="955760"/>
        <a:ext cx="2958008" cy="1833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F1D6302-CB6F-4CFB-99E7-047CD62CCE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9F"/>
          </a:solidFill>
          <a:ln>
            <a:solidFill>
              <a:srgbClr val="54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E4022C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E91CB1-EF53-4AE0-8C59-0BA3695CC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70" y="213604"/>
            <a:ext cx="1394112" cy="2031627"/>
          </a:xfrm>
          <a:prstGeom prst="rect">
            <a:avLst/>
          </a:prstGeom>
        </p:spPr>
      </p:pic>
      <p:sp>
        <p:nvSpPr>
          <p:cNvPr id="5" name="Segnaposto titolo 1">
            <a:extLst>
              <a:ext uri="{FF2B5EF4-FFF2-40B4-BE49-F238E27FC236}">
                <a16:creationId xmlns:a16="http://schemas.microsoft.com/office/drawing/2014/main" id="{6D5EEF38-BBF6-4F2A-A006-FDCEC5804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814" y="2913827"/>
            <a:ext cx="5891859" cy="20316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CC495E98-4875-4417-A3DC-03D8462DE1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960" y="4945455"/>
            <a:ext cx="5910713" cy="12439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291BA86-F65D-4ACC-AA85-1A70D848A8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8" y="2905514"/>
            <a:ext cx="5888244" cy="29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BFA6E80-949E-4957-BA4D-F1E430196FCF}"/>
              </a:ext>
            </a:extLst>
          </p:cNvPr>
          <p:cNvSpPr/>
          <p:nvPr userDrawn="1"/>
        </p:nvSpPr>
        <p:spPr>
          <a:xfrm>
            <a:off x="0" y="0"/>
            <a:ext cx="12192000" cy="5545251"/>
          </a:xfrm>
          <a:prstGeom prst="rect">
            <a:avLst/>
          </a:prstGeom>
          <a:solidFill>
            <a:srgbClr val="004F9F"/>
          </a:solidFill>
          <a:ln>
            <a:solidFill>
              <a:srgbClr val="54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E4022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D288010-7C7E-4E11-8DB9-173DBBF19EC2}"/>
              </a:ext>
            </a:extLst>
          </p:cNvPr>
          <p:cNvSpPr/>
          <p:nvPr userDrawn="1"/>
        </p:nvSpPr>
        <p:spPr>
          <a:xfrm>
            <a:off x="444377" y="4084890"/>
            <a:ext cx="5724000" cy="136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rgbClr val="F29BA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Segnaposto titolo 1">
            <a:extLst>
              <a:ext uri="{FF2B5EF4-FFF2-40B4-BE49-F238E27FC236}">
                <a16:creationId xmlns:a16="http://schemas.microsoft.com/office/drawing/2014/main" id="{6D5EEF38-BBF6-4F2A-A006-FDCEC5804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286" y="2618914"/>
            <a:ext cx="5724000" cy="1359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C495E98-4875-4417-A3DC-03D8462DE1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286" y="4328380"/>
            <a:ext cx="5724000" cy="121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6AC457C-F6C7-408C-B341-DB3BA0D24E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70" y="213604"/>
            <a:ext cx="1394112" cy="203162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6D07E8A-D20D-49F5-8304-9D9AB2F5A0D5}"/>
              </a:ext>
            </a:extLst>
          </p:cNvPr>
          <p:cNvSpPr/>
          <p:nvPr userDrawn="1"/>
        </p:nvSpPr>
        <p:spPr>
          <a:xfrm>
            <a:off x="0" y="5652008"/>
            <a:ext cx="12192000" cy="1205992"/>
          </a:xfrm>
          <a:prstGeom prst="rect">
            <a:avLst/>
          </a:prstGeom>
          <a:solidFill>
            <a:srgbClr val="8CB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82C6982-368C-42CA-8ABA-1D04A0BE1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97" y="2585780"/>
            <a:ext cx="5917203" cy="295947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219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F1D6302-CB6F-4CFB-99E7-047CD62CCE79}"/>
              </a:ext>
            </a:extLst>
          </p:cNvPr>
          <p:cNvSpPr/>
          <p:nvPr userDrawn="1"/>
        </p:nvSpPr>
        <p:spPr>
          <a:xfrm>
            <a:off x="-1" y="0"/>
            <a:ext cx="1469877" cy="6858000"/>
          </a:xfrm>
          <a:prstGeom prst="rect">
            <a:avLst/>
          </a:prstGeom>
          <a:solidFill>
            <a:srgbClr val="004F9F"/>
          </a:solidFill>
          <a:ln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E4022C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E91CB1-EF53-4AE0-8C59-0BA3695CC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8" y="366778"/>
            <a:ext cx="756478" cy="1102408"/>
          </a:xfrm>
          <a:prstGeom prst="rect">
            <a:avLst/>
          </a:prstGeom>
        </p:spPr>
      </p:pic>
      <p:sp>
        <p:nvSpPr>
          <p:cNvPr id="5" name="Segnaposto titolo 1">
            <a:extLst>
              <a:ext uri="{FF2B5EF4-FFF2-40B4-BE49-F238E27FC236}">
                <a16:creationId xmlns:a16="http://schemas.microsoft.com/office/drawing/2014/main" id="{6D5EEF38-BBF6-4F2A-A006-FDCEC58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335" y="145277"/>
            <a:ext cx="10100308" cy="1545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54565A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CC495E98-4875-4417-A3DC-03D8462D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335" y="1825625"/>
            <a:ext cx="101003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54565A"/>
                </a:solidFill>
              </a:defRPr>
            </a:lvl1pPr>
            <a:lvl2pPr>
              <a:defRPr>
                <a:solidFill>
                  <a:srgbClr val="54565A"/>
                </a:solidFill>
              </a:defRPr>
            </a:lvl2pPr>
            <a:lvl3pPr>
              <a:defRPr>
                <a:solidFill>
                  <a:srgbClr val="54565A"/>
                </a:solidFill>
              </a:defRPr>
            </a:lvl3pPr>
            <a:lvl4pPr>
              <a:defRPr>
                <a:solidFill>
                  <a:srgbClr val="54565A"/>
                </a:solidFill>
              </a:defRPr>
            </a:lvl4pPr>
            <a:lvl5pPr>
              <a:defRPr>
                <a:solidFill>
                  <a:srgbClr val="54565A"/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4B14594F-6478-4652-8466-4D13D073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6131" y="6356350"/>
            <a:ext cx="2634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8155A-EB68-4D8A-996A-1D3E1B5AAD08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E2701E48-8FBF-469D-929E-494FE7A36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19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A18C6E7B-8EA3-4A77-A370-1CF2C6646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01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8C37D-BC29-4A6F-BF38-611A266CCB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19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>
            <a:extLst>
              <a:ext uri="{FF2B5EF4-FFF2-40B4-BE49-F238E27FC236}">
                <a16:creationId xmlns:a16="http://schemas.microsoft.com/office/drawing/2014/main" id="{4B14594F-6478-4652-8466-4D13D073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6131" y="6356350"/>
            <a:ext cx="2634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8155A-EB68-4D8A-996A-1D3E1B5AAD08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E2701E48-8FBF-469D-929E-494FE7A36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19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A18C6E7B-8EA3-4A77-A370-1CF2C6646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01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8C37D-BC29-4A6F-BF38-611A266CCB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7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F1D6302-CB6F-4CFB-99E7-047CD62CCE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9F"/>
          </a:solidFill>
          <a:ln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E4022C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E91CB1-EF53-4AE0-8C59-0BA3695CC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32" y="501125"/>
            <a:ext cx="247033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7CB-67C0-40D0-A878-8B1CE83B37D2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4D52-D6F6-4C81-90CA-DBF44B9C2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5EEF38-BBF6-4F2A-A006-FDCEC58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495E98-4875-4417-A3DC-03D8462D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14594F-6478-4652-8466-4D13D073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8155A-EB68-4D8A-996A-1D3E1B5AAD08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701E48-8FBF-469D-929E-494FE7A36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8C6E7B-8EA3-4A77-A370-1CF2C6646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8C37D-BC29-4A6F-BF38-611A266CCB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6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58576" y="2929190"/>
            <a:ext cx="5933424" cy="2086156"/>
          </a:xfrm>
          <a:solidFill>
            <a:srgbClr val="004F9F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it-IT" dirty="0"/>
              <a:t>Lo stato dell’arte dell’affido nei numeri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07777" y="5015346"/>
            <a:ext cx="5984221" cy="1304478"/>
          </a:xfrm>
          <a:solidFill>
            <a:srgbClr val="004F9F"/>
          </a:solidFill>
        </p:spPr>
        <p:txBody>
          <a:bodyPr/>
          <a:lstStyle/>
          <a:p>
            <a:pPr algn="ctr"/>
            <a:endParaRPr lang="it-IT" dirty="0"/>
          </a:p>
          <a:p>
            <a:pPr algn="ctr"/>
            <a:r>
              <a:rPr lang="it-IT" dirty="0"/>
              <a:t>Paola Ricchiardi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38" y="1403926"/>
            <a:ext cx="3807107" cy="491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3944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Tempestività dell’accoglienza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335" y="1825624"/>
            <a:ext cx="10100308" cy="4889211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Affido familiare: media 7 anni</a:t>
            </a:r>
          </a:p>
          <a:p>
            <a:r>
              <a:rPr lang="it-IT" sz="2400" dirty="0">
                <a:solidFill>
                  <a:schemeClr val="tx1"/>
                </a:solidFill>
              </a:rPr>
              <a:t>Inserimento in struttura: media 9,7 anni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400" dirty="0"/>
              <a:t>Fonte: Istituto degli Innocenti, 2019 (dati al 31/12/2016); 2022 (dati al 31/12/2019)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48" y="2970555"/>
            <a:ext cx="5651482" cy="31336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70036" y="2604655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Età minori accolti in famiglia affidataria</a:t>
            </a:r>
          </a:p>
        </p:txBody>
      </p:sp>
    </p:spTree>
    <p:extLst>
      <p:ext uri="{BB962C8B-B14F-4D97-AF65-F5344CB8AC3E}">
        <p14:creationId xmlns:p14="http://schemas.microsoft.com/office/powerpoint/2010/main" val="415110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2017" y="37456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TERZO FATTORE DI PROTEZIONE: STABILITA’ DELLE RELAZIONI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733" y="553604"/>
            <a:ext cx="4742167" cy="27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Stabilità delle relazioni: stabilità dell’accoglienza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335" y="1825624"/>
            <a:ext cx="10100308" cy="4621357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r>
              <a:rPr lang="it-IT" dirty="0"/>
              <a:t>                                                                  </a:t>
            </a:r>
            <a:endParaRPr lang="it-IT" sz="1900" dirty="0"/>
          </a:p>
          <a:p>
            <a:pPr marL="457200" lvl="1" indent="0">
              <a:buNone/>
            </a:pPr>
            <a:r>
              <a:rPr lang="it-IT" sz="1900" dirty="0"/>
              <a:t>						</a:t>
            </a:r>
          </a:p>
          <a:p>
            <a:pPr marL="457200" lvl="1" indent="0">
              <a:buNone/>
            </a:pPr>
            <a:r>
              <a:rPr lang="it-IT" sz="1900" dirty="0"/>
              <a:t>	</a:t>
            </a:r>
          </a:p>
          <a:p>
            <a:pPr marL="457200" lvl="1" indent="0">
              <a:buNone/>
            </a:pPr>
            <a:r>
              <a:rPr lang="it-IT" sz="1400" dirty="0"/>
              <a:t>						</a:t>
            </a:r>
          </a:p>
          <a:p>
            <a:pPr marL="457200" lvl="1" indent="0">
              <a:buNone/>
            </a:pPr>
            <a:r>
              <a:rPr lang="it-IT" sz="1400" dirty="0"/>
              <a:t>						Fonte: Istituto degli Innocenti, 2019 (dati al 31/12/2016)</a:t>
            </a:r>
          </a:p>
          <a:p>
            <a:pPr marL="457200" lvl="1" indent="0">
              <a:buNone/>
            </a:pPr>
            <a:endParaRPr lang="it-IT" dirty="0"/>
          </a:p>
          <a:p>
            <a:endParaRPr lang="it-IT" dirty="0"/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05339"/>
              </p:ext>
            </p:extLst>
          </p:nvPr>
        </p:nvGraphicFramePr>
        <p:xfrm>
          <a:off x="1773382" y="194266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944254" y="4724445"/>
            <a:ext cx="4230255" cy="1477328"/>
          </a:xfrm>
          <a:prstGeom prst="rect">
            <a:avLst/>
          </a:prstGeom>
          <a:solidFill>
            <a:srgbClr val="8CBFE8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Provenienza: </a:t>
            </a:r>
          </a:p>
          <a:p>
            <a:pPr lvl="1"/>
            <a:r>
              <a:rPr lang="it-IT" sz="1200" dirty="0"/>
              <a:t>Minori in affidamento – </a:t>
            </a:r>
            <a:r>
              <a:rPr lang="it-IT" sz="1200" b="1" dirty="0"/>
              <a:t>47% altra collocazione </a:t>
            </a:r>
            <a:r>
              <a:rPr lang="it-IT" sz="1200" dirty="0"/>
              <a:t>precedente (il 26,8% deriva da una struttura) </a:t>
            </a:r>
          </a:p>
          <a:p>
            <a:pPr lvl="1"/>
            <a:endParaRPr lang="it-IT" sz="1200" dirty="0"/>
          </a:p>
          <a:p>
            <a:pPr lvl="1"/>
            <a:r>
              <a:rPr lang="it-IT" sz="1200" dirty="0"/>
              <a:t>Minori nei servizi residenziali </a:t>
            </a:r>
            <a:r>
              <a:rPr lang="it-IT" sz="1200" b="1" dirty="0"/>
              <a:t>41% altra collocazione </a:t>
            </a:r>
            <a:r>
              <a:rPr lang="it-IT" sz="1200" dirty="0"/>
              <a:t>precedente (di cui 14% altra struttura)</a:t>
            </a:r>
          </a:p>
          <a:p>
            <a:endParaRPr lang="it-IT" dirty="0"/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010021"/>
              </p:ext>
            </p:extLst>
          </p:nvPr>
        </p:nvGraphicFramePr>
        <p:xfrm>
          <a:off x="6345382" y="1942666"/>
          <a:ext cx="47548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reccia circolare a sinistra 7"/>
          <p:cNvSpPr/>
          <p:nvPr/>
        </p:nvSpPr>
        <p:spPr>
          <a:xfrm>
            <a:off x="11249891" y="4230255"/>
            <a:ext cx="295564" cy="126538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34981" y="4862945"/>
            <a:ext cx="3692286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Il 39% dei minori in struttura rientra a casa: quindi non è la condizioni di affidamento che intralcia il rientro a casa.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543654" y="2115128"/>
            <a:ext cx="1346662" cy="954107"/>
          </a:xfrm>
          <a:prstGeom prst="rect">
            <a:avLst/>
          </a:prstGeom>
          <a:gradFill flip="none" rotWithShape="1">
            <a:gsLst>
              <a:gs pos="0">
                <a:srgbClr val="CF0072">
                  <a:tint val="66000"/>
                  <a:satMod val="160000"/>
                </a:srgbClr>
              </a:gs>
              <a:gs pos="50000">
                <a:srgbClr val="CF0072">
                  <a:tint val="44500"/>
                  <a:satMod val="160000"/>
                </a:srgbClr>
              </a:gs>
              <a:gs pos="100000">
                <a:srgbClr val="CF0072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28% </a:t>
            </a:r>
            <a:r>
              <a:rPr lang="it-IT" sz="1400" dirty="0"/>
              <a:t>transita verso un’altra condizione temporanea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468582" y="1036769"/>
            <a:ext cx="1579418" cy="1384995"/>
          </a:xfrm>
          <a:prstGeom prst="rect">
            <a:avLst/>
          </a:prstGeom>
          <a:gradFill flip="none" rotWithShape="1">
            <a:gsLst>
              <a:gs pos="0">
                <a:srgbClr val="CF0072">
                  <a:tint val="66000"/>
                  <a:satMod val="160000"/>
                </a:srgbClr>
              </a:gs>
              <a:gs pos="50000">
                <a:srgbClr val="CF0072">
                  <a:tint val="44500"/>
                  <a:satMod val="160000"/>
                </a:srgbClr>
              </a:gs>
              <a:gs pos="100000">
                <a:srgbClr val="CF0072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20,4%</a:t>
            </a:r>
            <a:r>
              <a:rPr lang="it-IT" sz="1400" dirty="0"/>
              <a:t> deriva da collocazioni che avrebbero dovuto essere potenzialmente stabili</a:t>
            </a:r>
          </a:p>
        </p:txBody>
      </p:sp>
    </p:spTree>
    <p:extLst>
      <p:ext uri="{BB962C8B-B14F-4D97-AF65-F5344CB8AC3E}">
        <p14:creationId xmlns:p14="http://schemas.microsoft.com/office/powerpoint/2010/main" val="366654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Stabilità delle relazioni: stabilità progetto di affido</a:t>
            </a:r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811747"/>
              </p:ext>
            </p:extLst>
          </p:nvPr>
        </p:nvGraphicFramePr>
        <p:xfrm>
          <a:off x="2202873" y="2567709"/>
          <a:ext cx="4572000" cy="303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5341620" y="5964727"/>
            <a:ext cx="221742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Nel 2019 era il 21,2% dei minori in struttura presente da più di 24 mesi</a:t>
            </a:r>
          </a:p>
        </p:txBody>
      </p:sp>
      <p:sp>
        <p:nvSpPr>
          <p:cNvPr id="13" name="Freccia in giù 12"/>
          <p:cNvSpPr/>
          <p:nvPr/>
        </p:nvSpPr>
        <p:spPr>
          <a:xfrm flipH="1">
            <a:off x="6114213" y="5537389"/>
            <a:ext cx="281804" cy="40616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4F9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375071" y="3121073"/>
            <a:ext cx="2470893" cy="923330"/>
          </a:xfrm>
          <a:prstGeom prst="rect">
            <a:avLst/>
          </a:prstGeom>
          <a:solidFill>
            <a:srgbClr val="8CBFE8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Media dei minori in affido al 31/12/2016: </a:t>
            </a:r>
            <a:r>
              <a:rPr lang="it-IT" b="1" dirty="0"/>
              <a:t>49 mesi</a:t>
            </a:r>
          </a:p>
        </p:txBody>
      </p:sp>
      <p:sp>
        <p:nvSpPr>
          <p:cNvPr id="15" name="Freccia in giù 14"/>
          <p:cNvSpPr/>
          <p:nvPr/>
        </p:nvSpPr>
        <p:spPr>
          <a:xfrm rot="16200000">
            <a:off x="9768567" y="4583545"/>
            <a:ext cx="563418" cy="461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10310763" y="4163364"/>
            <a:ext cx="1598394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Minori con percorsi si accoglienza più brevi: 46% di questi transitati in adozione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559747" y="1862891"/>
            <a:ext cx="334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54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Istituto degli Innocenti, 2019 (dati al 31/12/2016)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10041629" y="5733024"/>
            <a:ext cx="2083695" cy="646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595562" y="5816765"/>
            <a:ext cx="109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DUNQUE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391400" y="4295775"/>
            <a:ext cx="242796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Media minori con affido terminato al 31/12/2016: </a:t>
            </a:r>
            <a:r>
              <a:rPr lang="it-IT" b="1" dirty="0"/>
              <a:t>36 mesi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199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92364" y="554257"/>
            <a:ext cx="12284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 popolazioni differenti confluiscono in affido: la stabilità affettiva va realizzata in maniera diversa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223592372"/>
              </p:ext>
            </p:extLst>
          </p:nvPr>
        </p:nvGraphicFramePr>
        <p:xfrm>
          <a:off x="1921163" y="1468382"/>
          <a:ext cx="8155709" cy="432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eccia in giù 4"/>
          <p:cNvSpPr/>
          <p:nvPr/>
        </p:nvSpPr>
        <p:spPr>
          <a:xfrm>
            <a:off x="5504872" y="5047672"/>
            <a:ext cx="785091" cy="148665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559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Stabilità dei legami dopo l’affido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335" y="1690687"/>
            <a:ext cx="10100308" cy="48856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chemeClr val="tx1"/>
                </a:solidFill>
              </a:rPr>
              <a:t>Il progetto post-accoglienza (minorenni e neo-maggiorenni): differenze territoriali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00498"/>
              </p:ext>
            </p:extLst>
          </p:nvPr>
        </p:nvGraphicFramePr>
        <p:xfrm>
          <a:off x="2987962" y="3193474"/>
          <a:ext cx="65035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156" y="275814"/>
            <a:ext cx="1455487" cy="9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Un approfondimento locale (Piemonte): prosecuzione dei rapporti dopo l’affido </a:t>
            </a:r>
            <a:br>
              <a:rPr lang="it-IT" sz="2400" dirty="0">
                <a:solidFill>
                  <a:schemeClr val="tx1"/>
                </a:solidFill>
              </a:rPr>
            </a:b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000" i="1" dirty="0">
                <a:solidFill>
                  <a:schemeClr val="tx1"/>
                </a:solidFill>
              </a:rPr>
              <a:t>Progetto «Non ti scordar di me» (2021)</a:t>
            </a:r>
            <a:br>
              <a:rPr lang="it-IT" sz="2000" i="1" dirty="0">
                <a:solidFill>
                  <a:schemeClr val="tx1"/>
                </a:solidFill>
              </a:rPr>
            </a:br>
            <a:r>
              <a:rPr lang="it-IT" sz="2000" b="0" dirty="0">
                <a:solidFill>
                  <a:schemeClr val="tx1"/>
                </a:solidFill>
              </a:rPr>
              <a:t>(n=74 famiglie)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336" y="1957375"/>
            <a:ext cx="3959640" cy="23799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46" y="1957374"/>
            <a:ext cx="3959641" cy="23799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344" y="4324333"/>
            <a:ext cx="4152206" cy="249574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420225" y="48387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Applicazione: legge 173/2015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314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97891" y="868218"/>
            <a:ext cx="8599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 POPOLAZIONI DIFFERENTI CONFLUISCONO IN AFFIDO</a:t>
            </a:r>
          </a:p>
        </p:txBody>
      </p:sp>
      <p:graphicFrame>
        <p:nvGraphicFramePr>
          <p:cNvPr id="3" name="Diagramma 2"/>
          <p:cNvGraphicFramePr/>
          <p:nvPr/>
        </p:nvGraphicFramePr>
        <p:xfrm>
          <a:off x="1921163" y="1468382"/>
          <a:ext cx="8155709" cy="432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159161" y="5255493"/>
            <a:ext cx="315422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stabilità e la continuità affettiva concepita e realizzata in maniera differente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8321962" y="5047672"/>
            <a:ext cx="785091" cy="1486655"/>
          </a:xfrm>
          <a:prstGeom prst="downArrow">
            <a:avLst/>
          </a:prstGeom>
          <a:solidFill>
            <a:srgbClr val="8CB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32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Perché un mancato rientro? Situazione troppo compromessa o mancato sostegno?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018464"/>
              </p:ext>
            </p:extLst>
          </p:nvPr>
        </p:nvGraphicFramePr>
        <p:xfrm>
          <a:off x="2821133" y="2278207"/>
          <a:ext cx="7976176" cy="2995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3883601" y="5600700"/>
            <a:ext cx="665480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74% dei casi: progetto di sostegno alla famiglia</a:t>
            </a:r>
          </a:p>
          <a:p>
            <a:pPr algn="ctr"/>
            <a:r>
              <a:rPr lang="it-IT" dirty="0"/>
              <a:t>Quando non attivato: </a:t>
            </a:r>
            <a:r>
              <a:rPr lang="it-IT" b="1" dirty="0"/>
              <a:t>48% di RIFIUTO </a:t>
            </a:r>
            <a:r>
              <a:rPr lang="it-IT" dirty="0"/>
              <a:t>(</a:t>
            </a:r>
            <a:r>
              <a:rPr lang="it-IT" dirty="0">
                <a:solidFill>
                  <a:srgbClr val="CF0072"/>
                </a:solidFill>
              </a:rPr>
              <a:t>5% scarsità di risorse</a:t>
            </a:r>
            <a:r>
              <a:rPr lang="it-IT" dirty="0"/>
              <a:t>; 25,9% impossibilità: trasferimento…)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3963" y="1207094"/>
            <a:ext cx="1117600" cy="5478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i="1" dirty="0"/>
              <a:t>Indagine campionaria Piemonte (2021): più i minori arrivano tardi in affido e più presentano difficoltà importanti in ingresso; più arrivano tardi in affido e più la stessa famiglia d’origine presenta difficoltà; relazione tra interventi tardivi e lunghezza degli affidi.  </a:t>
            </a:r>
          </a:p>
        </p:txBody>
      </p:sp>
      <p:sp>
        <p:nvSpPr>
          <p:cNvPr id="4" name="Rettangolo 3"/>
          <p:cNvSpPr/>
          <p:nvPr/>
        </p:nvSpPr>
        <p:spPr>
          <a:xfrm>
            <a:off x="8487140" y="6573767"/>
            <a:ext cx="3704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Fonte: Istituto degli Innocenti, 2019 (dati al 31/12/2016)</a:t>
            </a:r>
          </a:p>
        </p:txBody>
      </p:sp>
    </p:spTree>
    <p:extLst>
      <p:ext uri="{BB962C8B-B14F-4D97-AF65-F5344CB8AC3E}">
        <p14:creationId xmlns:p14="http://schemas.microsoft.com/office/powerpoint/2010/main" val="227988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6935" y="366950"/>
            <a:ext cx="10100308" cy="1545411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Stabilità degli affetti: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stabilità della famiglia affidataria come punto di riferimento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335" y="2296679"/>
            <a:ext cx="10100308" cy="43513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Nell’indagine 2019 dell’Istituto degli Innocenti ha rilevato circa </a:t>
            </a:r>
            <a:r>
              <a:rPr lang="it-IT" b="1" dirty="0">
                <a:solidFill>
                  <a:schemeClr val="tx1"/>
                </a:solidFill>
              </a:rPr>
              <a:t>640</a:t>
            </a:r>
            <a:r>
              <a:rPr lang="it-IT" dirty="0">
                <a:solidFill>
                  <a:schemeClr val="tx1"/>
                </a:solidFill>
              </a:rPr>
              <a:t> ragazzi tra i 18-21 anni in prosieguo amministrativo tra quelli già in affido da minorenni (75% con affido da oltre 48 mesi).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A 21 anni </a:t>
            </a:r>
            <a:r>
              <a:rPr lang="it-IT" b="1" dirty="0">
                <a:solidFill>
                  <a:schemeClr val="tx1"/>
                </a:solidFill>
              </a:rPr>
              <a:t>1 su 3 dei ragazzi in prosieguo amministrativo rimane nella famiglia affidataria senza vincoli formali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620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EC6953-9373-4CD8-B372-97959B58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Per una lettura dei dati: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fattori di resilienza per i minori fuori dalla famiglia d’origine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DF41CE-3B6A-41BA-B4C5-2D788813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335" y="1825624"/>
            <a:ext cx="10100308" cy="483379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1) Accoglienza in famiglia  (</a:t>
            </a:r>
            <a:r>
              <a:rPr lang="it-IT" dirty="0" err="1">
                <a:solidFill>
                  <a:schemeClr val="tx1"/>
                </a:solidFill>
              </a:rPr>
              <a:t>Vinnerljung</a:t>
            </a:r>
            <a:r>
              <a:rPr lang="it-IT" dirty="0">
                <a:solidFill>
                  <a:schemeClr val="tx1"/>
                </a:solidFill>
              </a:rPr>
              <a:t> et al., 2010)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2) Tempestività degli interventi (</a:t>
            </a:r>
            <a:r>
              <a:rPr lang="it-IT" dirty="0" err="1">
                <a:solidFill>
                  <a:schemeClr val="tx1"/>
                </a:solidFill>
              </a:rPr>
              <a:t>Zetlin</a:t>
            </a:r>
            <a:r>
              <a:rPr lang="it-IT" dirty="0">
                <a:solidFill>
                  <a:schemeClr val="tx1"/>
                </a:solidFill>
              </a:rPr>
              <a:t> et al. 2012; Sinclair et al. 2020)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3) Stabilità degli affetti (</a:t>
            </a:r>
            <a:r>
              <a:rPr lang="it-IT" dirty="0" err="1">
                <a:solidFill>
                  <a:schemeClr val="tx1"/>
                </a:solidFill>
              </a:rPr>
              <a:t>Storer</a:t>
            </a:r>
            <a:r>
              <a:rPr lang="it-IT" dirty="0">
                <a:solidFill>
                  <a:schemeClr val="tx1"/>
                </a:solidFill>
              </a:rPr>
              <a:t> et al., 2014; </a:t>
            </a:r>
            <a:r>
              <a:rPr lang="it-IT" dirty="0" err="1">
                <a:solidFill>
                  <a:schemeClr val="tx1"/>
                </a:solidFill>
              </a:rPr>
              <a:t>Häggman-Laitila</a:t>
            </a:r>
            <a:r>
              <a:rPr lang="it-IT" dirty="0">
                <a:solidFill>
                  <a:schemeClr val="tx1"/>
                </a:solidFill>
              </a:rPr>
              <a:t> et al., 2019; </a:t>
            </a:r>
            <a:r>
              <a:rPr lang="it-IT" dirty="0" err="1">
                <a:solidFill>
                  <a:schemeClr val="tx1"/>
                </a:solidFill>
              </a:rPr>
              <a:t>Delaville</a:t>
            </a:r>
            <a:r>
              <a:rPr lang="it-IT" dirty="0">
                <a:solidFill>
                  <a:schemeClr val="tx1"/>
                </a:solidFill>
              </a:rPr>
              <a:t> &amp; </a:t>
            </a:r>
            <a:r>
              <a:rPr lang="it-IT" dirty="0" err="1">
                <a:solidFill>
                  <a:schemeClr val="tx1"/>
                </a:solidFill>
              </a:rPr>
              <a:t>Pennequin</a:t>
            </a:r>
            <a:r>
              <a:rPr lang="it-IT" dirty="0">
                <a:solidFill>
                  <a:schemeClr val="tx1"/>
                </a:solidFill>
              </a:rPr>
              <a:t>, 2020; </a:t>
            </a:r>
            <a:r>
              <a:rPr lang="it-IT" dirty="0" err="1">
                <a:solidFill>
                  <a:schemeClr val="tx1"/>
                </a:solidFill>
              </a:rPr>
              <a:t>Chambers</a:t>
            </a:r>
            <a:r>
              <a:rPr lang="it-IT" dirty="0">
                <a:solidFill>
                  <a:schemeClr val="tx1"/>
                </a:solidFill>
              </a:rPr>
              <a:t> et al., 2020; </a:t>
            </a:r>
            <a:r>
              <a:rPr lang="it-IT" dirty="0" err="1">
                <a:solidFill>
                  <a:schemeClr val="tx1"/>
                </a:solidFill>
              </a:rPr>
              <a:t>Storer</a:t>
            </a:r>
            <a:r>
              <a:rPr lang="it-IT" dirty="0">
                <a:solidFill>
                  <a:schemeClr val="tx1"/>
                </a:solidFill>
              </a:rPr>
              <a:t> et al., 2014; </a:t>
            </a:r>
            <a:r>
              <a:rPr lang="it-IT" dirty="0" err="1">
                <a:solidFill>
                  <a:schemeClr val="tx1"/>
                </a:solidFill>
              </a:rPr>
              <a:t>Strijker</a:t>
            </a:r>
            <a:r>
              <a:rPr lang="it-IT" dirty="0">
                <a:solidFill>
                  <a:schemeClr val="tx1"/>
                </a:solidFill>
              </a:rPr>
              <a:t> et al. 2008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4) Accoglienza con fratelli/sorelle o altri minori, creazione di «</a:t>
            </a:r>
            <a:r>
              <a:rPr lang="it-IT">
                <a:solidFill>
                  <a:schemeClr val="tx1"/>
                </a:solidFill>
              </a:rPr>
              <a:t>fratellanze sociali» </a:t>
            </a:r>
            <a:r>
              <a:rPr lang="it-IT" dirty="0">
                <a:solidFill>
                  <a:schemeClr val="tx1"/>
                </a:solidFill>
              </a:rPr>
              <a:t>(</a:t>
            </a:r>
            <a:r>
              <a:rPr lang="it-IT" dirty="0" err="1">
                <a:solidFill>
                  <a:schemeClr val="tx1"/>
                </a:solidFill>
              </a:rPr>
              <a:t>Waid</a:t>
            </a:r>
            <a:r>
              <a:rPr lang="it-IT" dirty="0">
                <a:solidFill>
                  <a:schemeClr val="tx1"/>
                </a:solidFill>
              </a:rPr>
              <a:t>, 2014; </a:t>
            </a:r>
            <a:r>
              <a:rPr lang="it-IT" dirty="0" err="1">
                <a:solidFill>
                  <a:schemeClr val="tx1"/>
                </a:solidFill>
              </a:rPr>
              <a:t>Wojciak</a:t>
            </a:r>
            <a:r>
              <a:rPr lang="it-IT" dirty="0">
                <a:solidFill>
                  <a:schemeClr val="tx1"/>
                </a:solidFill>
              </a:rPr>
              <a:t> et al., 2018)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5) Qualità della relazione tra famiglia affidataria e biologica (</a:t>
            </a:r>
            <a:r>
              <a:rPr lang="it-IT" dirty="0" err="1">
                <a:solidFill>
                  <a:schemeClr val="tx1"/>
                </a:solidFill>
              </a:rPr>
              <a:t>Zinn</a:t>
            </a:r>
            <a:r>
              <a:rPr lang="it-IT" dirty="0">
                <a:solidFill>
                  <a:schemeClr val="tx1"/>
                </a:solidFill>
              </a:rPr>
              <a:t>, 2017)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Fattori su cui la ricerca presenta esiti differenziati:</a:t>
            </a:r>
          </a:p>
          <a:p>
            <a:r>
              <a:rPr lang="it-IT" dirty="0">
                <a:solidFill>
                  <a:schemeClr val="tx1"/>
                </a:solidFill>
              </a:rPr>
              <a:t>Accoglienza a terzi o a parenti (Andersen, 2015)</a:t>
            </a:r>
          </a:p>
        </p:txBody>
      </p:sp>
    </p:spTree>
    <p:extLst>
      <p:ext uri="{BB962C8B-B14F-4D97-AF65-F5344CB8AC3E}">
        <p14:creationId xmlns:p14="http://schemas.microsoft.com/office/powerpoint/2010/main" val="800957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6963" y="8915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QUARTO FATTORE DI PROTEZIONE: MANTENIMENTO DEI RAPPORTI TRA FRATELLI O CREAZIONE DI «FRATELLANZE SOCIALI»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5531"/>
            <a:ext cx="3983182" cy="26450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808" y="4285673"/>
            <a:ext cx="3832323" cy="21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2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Stabilità delle relazioni: fratelli e sorelle</a:t>
            </a: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282805"/>
              </p:ext>
            </p:extLst>
          </p:nvPr>
        </p:nvGraphicFramePr>
        <p:xfrm>
          <a:off x="6689148" y="18710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162274"/>
              </p:ext>
            </p:extLst>
          </p:nvPr>
        </p:nvGraphicFramePr>
        <p:xfrm>
          <a:off x="1714500" y="18349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81225" y="4722376"/>
            <a:ext cx="34956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Importanza di famiglie in grado di accogliere più fratelli</a:t>
            </a:r>
          </a:p>
        </p:txBody>
      </p:sp>
      <p:sp>
        <p:nvSpPr>
          <p:cNvPr id="7" name="Freccia in giù 6"/>
          <p:cNvSpPr/>
          <p:nvPr/>
        </p:nvSpPr>
        <p:spPr>
          <a:xfrm>
            <a:off x="3133725" y="5368707"/>
            <a:ext cx="1257300" cy="4266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714500" y="5867400"/>
            <a:ext cx="551031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Problema: 76% affidatari lavora e 60% affidatarie (dati al 31/12/206)  - Necessari nuove modalità di gestione</a:t>
            </a:r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998647" y="6206291"/>
            <a:ext cx="334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54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Istituto degli Innocenti, 2019 (dati al 31/12/2016)</a:t>
            </a:r>
          </a:p>
        </p:txBody>
      </p:sp>
    </p:spTree>
    <p:extLst>
      <p:ext uri="{BB962C8B-B14F-4D97-AF65-F5344CB8AC3E}">
        <p14:creationId xmlns:p14="http://schemas.microsoft.com/office/powerpoint/2010/main" val="298156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QUINTO FATTORE DI PROTEZIONE: QUALITA’ DEI RAPPORTI TRA LE DUE FAMIGLIE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662" y="2622550"/>
            <a:ext cx="54006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Collaborazione famiglia affidataria e famiglia biologica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>
                <a:solidFill>
                  <a:schemeClr val="tx1"/>
                </a:solidFill>
              </a:rPr>
              <a:t>Necessità di maggiori affidi consensuali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371740"/>
              </p:ext>
            </p:extLst>
          </p:nvPr>
        </p:nvGraphicFramePr>
        <p:xfrm>
          <a:off x="1864493" y="2681563"/>
          <a:ext cx="4740996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47" y="6064990"/>
            <a:ext cx="4468755" cy="4938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3" y="2665363"/>
            <a:ext cx="4647320" cy="32925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830" y="6050586"/>
            <a:ext cx="4162305" cy="7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9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ACCOGLIENZA A PARENTI: </a:t>
            </a:r>
            <a:br>
              <a:rPr lang="it-IT" dirty="0"/>
            </a:br>
            <a:r>
              <a:rPr lang="it-IT" dirty="0"/>
              <a:t>FATTORE DI PROTEZIONE?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362" y="2724150"/>
            <a:ext cx="48672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12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Accoglienza a terzi o parenti 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293282"/>
              </p:ext>
            </p:extLst>
          </p:nvPr>
        </p:nvGraphicFramePr>
        <p:xfrm>
          <a:off x="1731242" y="1336098"/>
          <a:ext cx="5704031" cy="285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913" y="4313382"/>
            <a:ext cx="3944576" cy="23740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315200" y="4599300"/>
            <a:ext cx="136698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L’87% dei minori stranieri vengono accolti da terzi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488218" y="402705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331200" y="2074041"/>
            <a:ext cx="252152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Differenze territoriali: affido a terzi </a:t>
            </a:r>
            <a:r>
              <a:rPr lang="it-IT" dirty="0" err="1"/>
              <a:t>max</a:t>
            </a:r>
            <a:r>
              <a:rPr lang="it-IT" dirty="0"/>
              <a:t> nord-est (76%) e minimo nel sud e nelle isole (47%)</a:t>
            </a:r>
          </a:p>
        </p:txBody>
      </p:sp>
    </p:spTree>
    <p:extLst>
      <p:ext uri="{BB962C8B-B14F-4D97-AF65-F5344CB8AC3E}">
        <p14:creationId xmlns:p14="http://schemas.microsoft.com/office/powerpoint/2010/main" val="1072069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Maggiore rischio di chiusura anticipata per l’affido a parenti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400" dirty="0"/>
              <a:t>Fonte: Istituto degli Innocenti, 2019 (dati al 31/12/2016)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147334"/>
              </p:ext>
            </p:extLst>
          </p:nvPr>
        </p:nvGraphicFramePr>
        <p:xfrm>
          <a:off x="4042398" y="226983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15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Sintesi…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335" y="1676400"/>
            <a:ext cx="10100308" cy="5181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1) Accoglienza in famiglia: necessità di </a:t>
            </a:r>
            <a:r>
              <a:rPr lang="it-IT" b="1" dirty="0">
                <a:solidFill>
                  <a:schemeClr val="tx1"/>
                </a:solidFill>
              </a:rPr>
              <a:t>continuare a promuovere una cultura dell’affidamento </a:t>
            </a:r>
            <a:r>
              <a:rPr lang="it-IT" dirty="0">
                <a:solidFill>
                  <a:schemeClr val="tx1"/>
                </a:solidFill>
              </a:rPr>
              <a:t>(prevedendo supporti adeguati).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2) Tempestività dell’intervento: attenzione ai tempi, che sono fondamentali per la crescita sana del minore.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3) Stabilità degli affetti: attenzione alle </a:t>
            </a:r>
            <a:r>
              <a:rPr lang="it-IT" b="1" dirty="0">
                <a:solidFill>
                  <a:schemeClr val="tx1"/>
                </a:solidFill>
              </a:rPr>
              <a:t>carriere di collocamento </a:t>
            </a:r>
            <a:r>
              <a:rPr lang="it-IT" dirty="0">
                <a:solidFill>
                  <a:schemeClr val="tx1"/>
                </a:solidFill>
              </a:rPr>
              <a:t>(necessità di approfondire e comprendere le traiettorie dei minori che transitano tra più collocamenti) e promozione di relazioni stabili tra il minore e gli affidatari (quando proficuo per il m.), al di là del suo collocamento.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4) Accoglienza con fratelli/sorelle o altri minori: </a:t>
            </a:r>
            <a:r>
              <a:rPr lang="it-IT" b="1" dirty="0">
                <a:solidFill>
                  <a:schemeClr val="tx1"/>
                </a:solidFill>
              </a:rPr>
              <a:t>da incoraggiare </a:t>
            </a:r>
            <a:r>
              <a:rPr lang="it-IT" dirty="0">
                <a:solidFill>
                  <a:schemeClr val="tx1"/>
                </a:solidFill>
              </a:rPr>
              <a:t>(supportando meglio le famiglie affidatarie)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5) Collaborazione tra famiglia affidataria e biologica: necessità di incrementare gli affidi consensuali ricostruendo la </a:t>
            </a:r>
            <a:r>
              <a:rPr lang="it-IT" b="1" dirty="0">
                <a:solidFill>
                  <a:schemeClr val="tx1"/>
                </a:solidFill>
              </a:rPr>
              <a:t>«fiducia» nei servizi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6) Attenzione a </a:t>
            </a:r>
            <a:r>
              <a:rPr lang="it-IT" b="1" dirty="0">
                <a:solidFill>
                  <a:schemeClr val="tx1"/>
                </a:solidFill>
              </a:rPr>
              <a:t>non forzare l’affido a parenti </a:t>
            </a:r>
            <a:r>
              <a:rPr lang="it-IT" dirty="0">
                <a:solidFill>
                  <a:schemeClr val="tx1"/>
                </a:solidFill>
              </a:rPr>
              <a:t>(valutando idoneità e sostenibilità)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53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2017" y="3302289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PRIMO FATTORE DI PROTEZIONE: ACCOGLIENZA IN FAMIGLIA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30" y="598390"/>
            <a:ext cx="3748174" cy="20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3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Accoglienza in famiglia: un trend in diminuzione?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35" y="1825625"/>
            <a:ext cx="4133446" cy="27373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996" y="1825625"/>
            <a:ext cx="4584589" cy="273124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973367" y="4821382"/>
            <a:ext cx="329738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Picco nel 2007 degli affidi (n=16.420) e poi un lento decremento.</a:t>
            </a:r>
          </a:p>
        </p:txBody>
      </p:sp>
    </p:spTree>
    <p:extLst>
      <p:ext uri="{BB962C8B-B14F-4D97-AF65-F5344CB8AC3E}">
        <p14:creationId xmlns:p14="http://schemas.microsoft.com/office/powerpoint/2010/main" val="271145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879812"/>
              </p:ext>
            </p:extLst>
          </p:nvPr>
        </p:nvGraphicFramePr>
        <p:xfrm>
          <a:off x="7338290" y="2583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75060"/>
              </p:ext>
            </p:extLst>
          </p:nvPr>
        </p:nvGraphicFramePr>
        <p:xfrm>
          <a:off x="973800" y="2738408"/>
          <a:ext cx="6446520" cy="339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7631140" y="4812145"/>
            <a:ext cx="14316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/>
              <a:t>Il dato della Sardegna è aggiornato al 31/12/2017 e non 2019</a:t>
            </a:r>
          </a:p>
        </p:txBody>
      </p:sp>
      <p:cxnSp>
        <p:nvCxnSpPr>
          <p:cNvPr id="4" name="Connettore 2 3"/>
          <p:cNvCxnSpPr/>
          <p:nvPr/>
        </p:nvCxnSpPr>
        <p:spPr>
          <a:xfrm flipH="1">
            <a:off x="3577359" y="3132920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403927" y="849745"/>
            <a:ext cx="4064000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Non si registra una diminuzione significativa dei minori in affido dal 2016 al 2019 se si proporziona con la popolazione dei minori residenti sul territorio italiano.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949486" y="5855855"/>
            <a:ext cx="28287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/>
              <a:t>Istituto degli Innocenti 2023</a:t>
            </a:r>
          </a:p>
        </p:txBody>
      </p:sp>
      <p:sp>
        <p:nvSpPr>
          <p:cNvPr id="5" name="Rettangolo 4"/>
          <p:cNvSpPr/>
          <p:nvPr/>
        </p:nvSpPr>
        <p:spPr>
          <a:xfrm>
            <a:off x="8677890" y="3200318"/>
            <a:ext cx="1632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Tasso per 1000 abitanti</a:t>
            </a:r>
          </a:p>
        </p:txBody>
      </p:sp>
    </p:spTree>
    <p:extLst>
      <p:ext uri="{BB962C8B-B14F-4D97-AF65-F5344CB8AC3E}">
        <p14:creationId xmlns:p14="http://schemas.microsoft.com/office/powerpoint/2010/main" val="2555772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662" y="434820"/>
            <a:ext cx="4578493" cy="2755631"/>
          </a:xfrm>
          <a:prstGeom prst="rect">
            <a:avLst/>
          </a:prstGeom>
        </p:spPr>
      </p:pic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727861"/>
              </p:ext>
            </p:extLst>
          </p:nvPr>
        </p:nvGraphicFramePr>
        <p:xfrm>
          <a:off x="1183871" y="3190451"/>
          <a:ext cx="7330440" cy="3265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9735127" y="4767021"/>
            <a:ext cx="176414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/>
              <a:t>Il dato della Sicilia è aggiornato al 31/12/2018 e quello della Sardegna al 31/12/2017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154959" y="3280701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3347719" y="3613210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3843358" y="3613210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4526161" y="3742520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7068220" y="3742520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7456955" y="3742520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7688990" y="3825509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8388494" y="3945719"/>
            <a:ext cx="443345" cy="665018"/>
          </a:xfrm>
          <a:prstGeom prst="straightConnector1">
            <a:avLst/>
          </a:prstGeom>
          <a:ln w="76200">
            <a:solidFill>
              <a:srgbClr val="CF0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403927" y="849745"/>
            <a:ext cx="406400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Si registra invece un aumento dei minori in struttura: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dunque la necessità c’è!</a:t>
            </a:r>
          </a:p>
          <a:p>
            <a:pPr algn="ctr"/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>
                <a:solidFill>
                  <a:srgbClr val="CF0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PERCHE’ SI PRIVILEGIA L’INSERIMENTO IN STRUTTURA? </a:t>
            </a:r>
          </a:p>
          <a:p>
            <a:pPr algn="ctr"/>
            <a:r>
              <a:rPr lang="it-IT" dirty="0">
                <a:solidFill>
                  <a:srgbClr val="CF0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MANCANO FAMIGLIE AFFIDATARIE?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374908" y="6455621"/>
            <a:ext cx="28287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/>
              <a:t>Istituto degli Innocenti 2023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208655" y="3371273"/>
            <a:ext cx="1773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Tasso per 1000 abitanti</a:t>
            </a:r>
          </a:p>
        </p:txBody>
      </p:sp>
    </p:spTree>
    <p:extLst>
      <p:ext uri="{BB962C8B-B14F-4D97-AF65-F5344CB8AC3E}">
        <p14:creationId xmlns:p14="http://schemas.microsoft.com/office/powerpoint/2010/main" val="168394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06237" y="4772641"/>
            <a:ext cx="1431637" cy="93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/>
              <a:t>Per l’affido familiare il dato della Sardegna è aggiornato al 31/12/2017 e non 2019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43345" y="5812604"/>
            <a:ext cx="1764146" cy="93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/>
              <a:t>Per l’inserimento in struttura, il dato della Sicilia è aggiornato al 31/12/2018 e quello della Sardegna al 31/12/2017</a:t>
            </a:r>
          </a:p>
        </p:txBody>
      </p:sp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842521"/>
              </p:ext>
            </p:extLst>
          </p:nvPr>
        </p:nvGraphicFramePr>
        <p:xfrm>
          <a:off x="3301190" y="73891"/>
          <a:ext cx="7893281" cy="667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e 1"/>
          <p:cNvSpPr/>
          <p:nvPr/>
        </p:nvSpPr>
        <p:spPr>
          <a:xfrm>
            <a:off x="3888509" y="1062183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920841" y="1376219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939313" y="1930397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920841" y="3312262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874655" y="3671459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040909" y="3893131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040909" y="4188692"/>
            <a:ext cx="1126836" cy="314036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040909" y="290948"/>
            <a:ext cx="1126836" cy="314036"/>
          </a:xfrm>
          <a:prstGeom prst="ellipse">
            <a:avLst/>
          </a:prstGeom>
          <a:noFill/>
          <a:ln w="57150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3823859" y="563420"/>
            <a:ext cx="1343886" cy="314036"/>
          </a:xfrm>
          <a:prstGeom prst="ellipse">
            <a:avLst/>
          </a:prstGeom>
          <a:noFill/>
          <a:ln w="57150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3920841" y="2758084"/>
            <a:ext cx="1126836" cy="314036"/>
          </a:xfrm>
          <a:prstGeom prst="ellipse">
            <a:avLst/>
          </a:prstGeom>
          <a:noFill/>
          <a:ln w="57150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4040909" y="3094700"/>
            <a:ext cx="1126836" cy="314036"/>
          </a:xfrm>
          <a:prstGeom prst="ellipse">
            <a:avLst/>
          </a:prstGeom>
          <a:noFill/>
          <a:ln w="57150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3939313" y="5318866"/>
            <a:ext cx="1126836" cy="314036"/>
          </a:xfrm>
          <a:prstGeom prst="ellipse">
            <a:avLst/>
          </a:prstGeom>
          <a:noFill/>
          <a:ln w="57150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378690" y="447966"/>
            <a:ext cx="406401" cy="157018"/>
          </a:xfrm>
          <a:prstGeom prst="ellipse">
            <a:avLst/>
          </a:prstGeom>
          <a:noFill/>
          <a:ln w="57150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1249765" y="240254"/>
            <a:ext cx="13854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= regioni con incremento degli affidi e diminuzione degli inserimenti in struttura</a:t>
            </a:r>
          </a:p>
        </p:txBody>
      </p:sp>
      <p:sp>
        <p:nvSpPr>
          <p:cNvPr id="23" name="Ovale 22"/>
          <p:cNvSpPr/>
          <p:nvPr/>
        </p:nvSpPr>
        <p:spPr>
          <a:xfrm>
            <a:off x="378690" y="2638013"/>
            <a:ext cx="484909" cy="101599"/>
          </a:xfrm>
          <a:prstGeom prst="ellipse">
            <a:avLst/>
          </a:prstGeom>
          <a:noFill/>
          <a:ln w="57150">
            <a:solidFill>
              <a:srgbClr val="CF0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1162974" y="2512291"/>
            <a:ext cx="13854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= regioni con incremento degli inserimenti in struttura e diminuzione degli affidi</a:t>
            </a:r>
          </a:p>
        </p:txBody>
      </p:sp>
    </p:spTree>
    <p:extLst>
      <p:ext uri="{BB962C8B-B14F-4D97-AF65-F5344CB8AC3E}">
        <p14:creationId xmlns:p14="http://schemas.microsoft.com/office/powerpoint/2010/main" val="216812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Dopo il 2019? 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Ipotesi a partire dalla Regione Piemonte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69" y="1755528"/>
            <a:ext cx="4584589" cy="2737341"/>
          </a:xfrm>
          <a:prstGeom prst="rect">
            <a:avLst/>
          </a:prstGeom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469106"/>
              </p:ext>
            </p:extLst>
          </p:nvPr>
        </p:nvGraphicFramePr>
        <p:xfrm>
          <a:off x="6811819" y="174966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236689" y="4904509"/>
            <a:ext cx="9147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L’inserimento in affido rispetto al totale della popolazione è in lieve aumento (+0,01%), mentre l’inserimento in struttura continua a diminuire (-0,03%). </a:t>
            </a:r>
          </a:p>
          <a:p>
            <a:endParaRPr lang="it-IT" dirty="0"/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DUNQUE IN ALCUNE REGIONI LA PREFERENZA PER LA FAMIGLIA PERMANE, ANCHE IN UNA SITUAZIONE COMPLESSA.</a:t>
            </a:r>
          </a:p>
        </p:txBody>
      </p:sp>
    </p:spTree>
    <p:extLst>
      <p:ext uri="{BB962C8B-B14F-4D97-AF65-F5344CB8AC3E}">
        <p14:creationId xmlns:p14="http://schemas.microsoft.com/office/powerpoint/2010/main" val="416878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2017" y="37456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SECONDO FATTORE DI PROTEZIONE: TEMPESTIVITA’ DELL’ACCOGLIENZA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416" y="405823"/>
            <a:ext cx="3832802" cy="25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008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1398</Words>
  <Application>Microsoft Office PowerPoint</Application>
  <PresentationFormat>Widescreen</PresentationFormat>
  <Paragraphs>186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Tahoma</vt:lpstr>
      <vt:lpstr>Wingdings</vt:lpstr>
      <vt:lpstr>Tema di Office</vt:lpstr>
      <vt:lpstr>Lo stato dell’arte dell’affido nei numeri</vt:lpstr>
      <vt:lpstr>Per una lettura dei dati:  fattori di resilienza per i minori fuori dalla famiglia d’origine</vt:lpstr>
      <vt:lpstr>PRIMO FATTORE DI PROTEZIONE: ACCOGLIENZA IN FAMIGLIA</vt:lpstr>
      <vt:lpstr>Accoglienza in famiglia: un trend in diminuzione?</vt:lpstr>
      <vt:lpstr>Presentazione standard di PowerPoint</vt:lpstr>
      <vt:lpstr>Presentazione standard di PowerPoint</vt:lpstr>
      <vt:lpstr>Presentazione standard di PowerPoint</vt:lpstr>
      <vt:lpstr>Dopo il 2019?  Ipotesi a partire dalla Regione Piemonte</vt:lpstr>
      <vt:lpstr>SECONDO FATTORE DI PROTEZIONE: TEMPESTIVITA’ DELL’ACCOGLIENZA</vt:lpstr>
      <vt:lpstr>Tempestività dell’accoglienza</vt:lpstr>
      <vt:lpstr>TERZO FATTORE DI PROTEZIONE: STABILITA’ DELLE RELAZIONI</vt:lpstr>
      <vt:lpstr>Stabilità delle relazioni: stabilità dell’accoglienza</vt:lpstr>
      <vt:lpstr>Stabilità delle relazioni: stabilità progetto di affido</vt:lpstr>
      <vt:lpstr>Presentazione standard di PowerPoint</vt:lpstr>
      <vt:lpstr>Stabilità dei legami dopo l’affido </vt:lpstr>
      <vt:lpstr>Un approfondimento locale (Piemonte): prosecuzione dei rapporti dopo l’affido   Progetto «Non ti scordar di me» (2021) (n=74 famiglie) </vt:lpstr>
      <vt:lpstr>Presentazione standard di PowerPoint</vt:lpstr>
      <vt:lpstr>Perché un mancato rientro? Situazione troppo compromessa o mancato sostegno?</vt:lpstr>
      <vt:lpstr>Stabilità degli affetti:  stabilità della famiglia affidataria come punto di riferimento </vt:lpstr>
      <vt:lpstr>QUARTO FATTORE DI PROTEZIONE: MANTENIMENTO DEI RAPPORTI TRA FRATELLI O CREAZIONE DI «FRATELLANZE SOCIALI»</vt:lpstr>
      <vt:lpstr>Stabilità delle relazioni: fratelli e sorelle</vt:lpstr>
      <vt:lpstr>QUINTO FATTORE DI PROTEZIONE: QUALITA’ DEI RAPPORTI TRA LE DUE FAMIGLIE</vt:lpstr>
      <vt:lpstr>Collaborazione famiglia affidataria e famiglia biologica</vt:lpstr>
      <vt:lpstr>ACCOGLIENZA A PARENTI:  FATTORE DI PROTEZIONE?</vt:lpstr>
      <vt:lpstr>Accoglienza a terzi o parenti </vt:lpstr>
      <vt:lpstr>Maggiore rischio di chiusura anticipata per l’affido a parenti </vt:lpstr>
      <vt:lpstr>Sintesi…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Alessia Guerretta</dc:creator>
  <cp:lastModifiedBy>Valter</cp:lastModifiedBy>
  <cp:revision>98</cp:revision>
  <cp:lastPrinted>2023-05-01T09:04:17Z</cp:lastPrinted>
  <dcterms:created xsi:type="dcterms:W3CDTF">2022-06-17T10:33:09Z</dcterms:created>
  <dcterms:modified xsi:type="dcterms:W3CDTF">2023-05-03T08:54:32Z</dcterms:modified>
</cp:coreProperties>
</file>